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emf" ContentType="image/x-emf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  <p:sldMasterId id="2147483663" r:id="rId3"/>
    <p:sldMasterId id="2147483676" r:id="rId4"/>
  </p:sldMasterIdLst>
  <p:notesMasterIdLst>
    <p:notesMasterId r:id="rId6"/>
  </p:notesMasterIdLst>
  <p:sldIdLst>
    <p:sldId id="827" r:id="rId5"/>
    <p:sldId id="1489" r:id="rId7"/>
    <p:sldId id="2094" r:id="rId8"/>
    <p:sldId id="2095" r:id="rId9"/>
    <p:sldId id="1830" r:id="rId10"/>
    <p:sldId id="1493" r:id="rId11"/>
    <p:sldId id="1967" r:id="rId12"/>
    <p:sldId id="1968" r:id="rId13"/>
    <p:sldId id="1831" r:id="rId14"/>
    <p:sldId id="1499" r:id="rId15"/>
    <p:sldId id="1500" r:id="rId16"/>
    <p:sldId id="1833" r:id="rId17"/>
    <p:sldId id="1969" r:id="rId18"/>
    <p:sldId id="1505" r:id="rId19"/>
    <p:sldId id="1508" r:id="rId20"/>
    <p:sldId id="1510" r:id="rId21"/>
    <p:sldId id="1511" r:id="rId22"/>
    <p:sldId id="1896" r:id="rId23"/>
    <p:sldId id="1897" r:id="rId24"/>
    <p:sldId id="1513" r:id="rId25"/>
    <p:sldId id="2086" r:id="rId26"/>
    <p:sldId id="2088" r:id="rId27"/>
    <p:sldId id="2089" r:id="rId28"/>
    <p:sldId id="2091" r:id="rId29"/>
    <p:sldId id="1778" r:id="rId30"/>
    <p:sldId id="1779" r:id="rId31"/>
    <p:sldId id="1780" r:id="rId32"/>
    <p:sldId id="1870" r:id="rId33"/>
    <p:sldId id="1871" r:id="rId34"/>
    <p:sldId id="1872" r:id="rId35"/>
    <p:sldId id="1873" r:id="rId36"/>
    <p:sldId id="1874" r:id="rId37"/>
    <p:sldId id="1876" r:id="rId38"/>
    <p:sldId id="1877" r:id="rId39"/>
    <p:sldId id="1878" r:id="rId40"/>
    <p:sldId id="1879" r:id="rId41"/>
    <p:sldId id="1880" r:id="rId42"/>
    <p:sldId id="1881" r:id="rId43"/>
    <p:sldId id="1885" r:id="rId44"/>
    <p:sldId id="1886" r:id="rId45"/>
    <p:sldId id="1887" r:id="rId46"/>
    <p:sldId id="1433" r:id="rId47"/>
    <p:sldId id="1970" r:id="rId48"/>
    <p:sldId id="1090" r:id="rId49"/>
    <p:sldId id="261" r:id="rId50"/>
  </p:sldIdLst>
  <p:sldSz cx="9144000" cy="5143500" type="screen16x9"/>
  <p:notesSz cx="9144000" cy="6858000"/>
  <p:custDataLst>
    <p:tags r:id="rId55"/>
  </p:custDataLst>
  <p:defaultTextStyle>
    <a:defPPr>
      <a:defRPr lang="zh-CN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9730AC93-8E5C-496E-8165-52F2A7208D7C}">
          <p14:sldIdLst>
            <p14:sldId id="827"/>
            <p14:sldId id="1489"/>
            <p14:sldId id="2094"/>
            <p14:sldId id="2095"/>
            <p14:sldId id="1830"/>
            <p14:sldId id="1493"/>
            <p14:sldId id="1967"/>
            <p14:sldId id="1968"/>
            <p14:sldId id="1831"/>
            <p14:sldId id="1499"/>
            <p14:sldId id="1500"/>
            <p14:sldId id="1833"/>
            <p14:sldId id="1969"/>
            <p14:sldId id="1505"/>
            <p14:sldId id="1508"/>
            <p14:sldId id="1510"/>
            <p14:sldId id="1511"/>
            <p14:sldId id="1896"/>
            <p14:sldId id="1897"/>
            <p14:sldId id="1513"/>
            <p14:sldId id="2086"/>
            <p14:sldId id="2088"/>
            <p14:sldId id="2089"/>
            <p14:sldId id="2091"/>
            <p14:sldId id="1778"/>
            <p14:sldId id="1779"/>
            <p14:sldId id="1780"/>
            <p14:sldId id="1870"/>
            <p14:sldId id="1871"/>
            <p14:sldId id="1872"/>
            <p14:sldId id="1873"/>
            <p14:sldId id="1874"/>
            <p14:sldId id="1876"/>
            <p14:sldId id="1877"/>
            <p14:sldId id="1878"/>
            <p14:sldId id="1879"/>
            <p14:sldId id="1880"/>
            <p14:sldId id="1881"/>
            <p14:sldId id="1885"/>
            <p14:sldId id="1886"/>
            <p14:sldId id="1887"/>
            <p14:sldId id="1433"/>
            <p14:sldId id="1970"/>
            <p14:sldId id="1090"/>
            <p14:sldId id="2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718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图灵" initials="图灵" lastIdx="1" clrIdx="0"/>
  <p:cmAuthor id="2" name="yang yinghua" initials="yy" lastIdx="1" clrIdx="1"/>
  <p:cmAuthor id="3" name="Administrator" initials="A" lastIdx="1" clrIdx="2"/>
  <p:cmAuthor id="0" name="Gei" initials="" lastIdx="3" clrIdx="0"/>
  <p:cmAuthor id="4" name="Mitchell Derrey" initials="MD" lastIdx="28" clrIdx="4"/>
  <p:cmAuthor id="5" name="钱坤" initials="钱坤" lastIdx="1" clrIdx="5"/>
  <p:cmAuthor id="7" name="sherry" initials="s" lastIdx="1" clrIdx="6"/>
  <p:cmAuthor id="6" name="yangxiaochun" initials="y" lastIdx="1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34559" autoAdjust="0"/>
    <p:restoredTop sz="95733" autoAdjust="0"/>
  </p:normalViewPr>
  <p:slideViewPr>
    <p:cSldViewPr snapToGrid="0" snapToObjects="1" showGuides="1">
      <p:cViewPr>
        <p:scale>
          <a:sx n="75" d="100"/>
          <a:sy n="75" d="100"/>
        </p:scale>
        <p:origin x="-990" y="-336"/>
      </p:cViewPr>
      <p:guideLst>
        <p:guide orient="horz" pos="1718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8" Type="http://schemas.openxmlformats.org/officeDocument/2006/relationships/slide" Target="slides/slide3.xml"/><Relationship Id="rId7" Type="http://schemas.openxmlformats.org/officeDocument/2006/relationships/slide" Target="slides/slide2.xml"/><Relationship Id="rId6" Type="http://schemas.openxmlformats.org/officeDocument/2006/relationships/notesMaster" Target="notesMasters/notesMaster1.xml"/><Relationship Id="rId55" Type="http://schemas.openxmlformats.org/officeDocument/2006/relationships/tags" Target="tags/tag50.xml"/><Relationship Id="rId54" Type="http://schemas.openxmlformats.org/officeDocument/2006/relationships/commentAuthors" Target="commentAuthors.xml"/><Relationship Id="rId53" Type="http://schemas.openxmlformats.org/officeDocument/2006/relationships/tableStyles" Target="tableStyles.xml"/><Relationship Id="rId52" Type="http://schemas.openxmlformats.org/officeDocument/2006/relationships/viewProps" Target="viewProps.xml"/><Relationship Id="rId51" Type="http://schemas.openxmlformats.org/officeDocument/2006/relationships/presProps" Target="presProps.xml"/><Relationship Id="rId50" Type="http://schemas.openxmlformats.org/officeDocument/2006/relationships/slide" Target="slides/slide45.xml"/><Relationship Id="rId5" Type="http://schemas.openxmlformats.org/officeDocument/2006/relationships/slide" Target="slides/slide1.xml"/><Relationship Id="rId49" Type="http://schemas.openxmlformats.org/officeDocument/2006/relationships/slide" Target="slides/slide4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0" Type="http://schemas.openxmlformats.org/officeDocument/2006/relationships/slide" Target="slides/slide35.xml"/><Relationship Id="rId4" Type="http://schemas.openxmlformats.org/officeDocument/2006/relationships/slideMaster" Target="slideMasters/slideMaster3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0" Type="http://schemas.openxmlformats.org/officeDocument/2006/relationships/slide" Target="slides/slide15.xml"/><Relationship Id="rId2" Type="http://schemas.openxmlformats.org/officeDocument/2006/relationships/theme" Target="theme/theme1.xml"/><Relationship Id="rId19" Type="http://schemas.openxmlformats.org/officeDocument/2006/relationships/slide" Target="slides/slide14.xml"/><Relationship Id="rId18" Type="http://schemas.openxmlformats.org/officeDocument/2006/relationships/slide" Target="slides/slide1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366FC87-666E-4AB4-BA94-CED8F4A0EF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2514600" y="857250"/>
            <a:ext cx="41148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新版页面中，根据公司业务发展，把在售的资源、服务、工具进行了有效聚类，按照“万方智搜”、“创研平台”、“数字图书馆”、“科研诚信”等进行了聚类，让客户更容易发现服务，方便使用。</a:t>
            </a:r>
            <a:endParaRPr lang="zh-CN" altLang="en-US" b="1" dirty="0"/>
          </a:p>
          <a:p>
            <a:r>
              <a:rPr lang="zh-CN" altLang="en-US" b="1" dirty="0"/>
              <a:t>“知识服务平台“主要提供万方自有的产品和服务，充分发挥中信所学术研究优势，突出科技信息、情报服务特色，运用先进的分析和咨询方法、技术，为用户提供高质量、专业的文献资源产品和增值服务，具有“万方数据知识服务平台”独立品牌和运营价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新版页面中，根据公司业务发展，把在售的资源、服务、工具进行了有效聚类，按照“万方智搜”、“创研平台”、“数字图书馆”、“科研诚信”等进行了聚类，让客户更容易发现服务，方便使用。</a:t>
            </a:r>
            <a:endParaRPr lang="zh-CN" altLang="en-US" b="1" dirty="0"/>
          </a:p>
          <a:p>
            <a:r>
              <a:rPr lang="zh-CN" altLang="en-US" b="1" dirty="0"/>
              <a:t>“知识服务平台“主要提供万方自有的产品和服务，充分发挥中信所学术研究优势，突出科技信息、情报服务特色，运用先进的分析和咨询方法、技术，为用户提供高质量、专业的文献资源产品和增值服务，具有“万方数据知识服务平台”独立品牌和运营价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ym typeface="+mn-ea"/>
              </a:rPr>
              <a:t>根据公司的“1+2+3+N“战略规划布局要求，围绕”知识服务“领域的一条产品主线，打造“知识服务”和“学术云”两个平台，更好地服务于用户，实现“为人们获取知识、创造知识提供高标准的产品和服务；让知识的学习、发现、创造更加愉悦！”的公司使命“。</a:t>
            </a:r>
            <a:endParaRPr lang="zh-CN" altLang="en-US" b="1" dirty="0"/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2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幻灯片图像占位符 1"/>
          <p:cNvSpPr/>
          <p:nvPr>
            <p:ph type="sldImg" idx="2"/>
          </p:nvPr>
        </p:nvSpPr>
        <p:spPr/>
      </p:sp>
      <p:sp>
        <p:nvSpPr>
          <p:cNvPr id="27" name="文本占位符 2"/>
          <p:cNvSpPr/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第三个亮点功能，是多维揭示。在检索结果页，我们提供了很多筛选条件，帮助用户缩小检索范围，页面左侧提供了年份、学科、核心类型、期刊母体等多维度的聚类；同时，还可以筛选已购全文、或只看核心期刊论文；还可以进一步筛选OA论文、能直接下载的论文等。除此之外，我们还提供了检索结果的统计分析功能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3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幻灯片图像占位符 1"/>
          <p:cNvSpPr/>
          <p:nvPr>
            <p:ph type="sldImg" idx="2"/>
          </p:nvPr>
        </p:nvSpPr>
        <p:spPr/>
      </p:sp>
      <p:sp>
        <p:nvSpPr>
          <p:cNvPr id="41" name="文本占位符 2"/>
          <p:cNvSpPr/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此外， 平台还有丰富的个性化服务，首先是导出功能。单篇快速导出功能、以及批量导出中强化了个性化编辑功能，支持对自定义格式的编辑与保存。</a:t>
            </a:r>
            <a:endParaRPr lang="zh-CN" altLang="en-US"/>
          </a:p>
          <a:p>
            <a:r>
              <a:rPr lang="zh-CN" altLang="en-US"/>
              <a:t>以前和现在的单篇引用对比。</a:t>
            </a:r>
            <a:endParaRPr lang="zh-CN" altLang="en-US"/>
          </a:p>
          <a:p>
            <a:r>
              <a:rPr lang="zh-CN" altLang="en-US"/>
              <a:t>如果老师想要申报科研项目，选择需要的字段并保存，下次进入就可以直接一键导出需要的格式了。</a:t>
            </a:r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4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幻灯片图像占位符 1"/>
          <p:cNvSpPr/>
          <p:nvPr>
            <p:ph type="sldImg" idx="2"/>
          </p:nvPr>
        </p:nvSpPr>
        <p:spPr/>
      </p:sp>
      <p:sp>
        <p:nvSpPr>
          <p:cNvPr id="47" name="文本占位符 2"/>
          <p:cNvSpPr/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讲一下入口位置</a:t>
            </a:r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5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幻灯片图像占位符 1"/>
          <p:cNvSpPr/>
          <p:nvPr>
            <p:ph type="sldImg" idx="2"/>
          </p:nvPr>
        </p:nvSpPr>
        <p:spPr/>
      </p:sp>
      <p:sp>
        <p:nvSpPr>
          <p:cNvPr id="53" name="文本占位符 2"/>
          <p:cNvSpPr/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根据上下位术语、同义词等抽取检索的关键词</a:t>
            </a:r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根据上下位术语、同义词等抽取检索的关键词</a:t>
            </a:r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>
                <a:sym typeface="+mn-ea"/>
              </a:rPr>
              <a:t>根据公司的“1+2+3+N“战略规划布局要求，围绕”知识服务“领域的一条产品主线，打造“知识服务”和“学术云”两个平台，更好地服务于用户，实现“为人们获取知识、创造知识提供高标准的产品和服务；让知识的学习、发现、创造更加愉悦！”的公司使命“。</a:t>
            </a:r>
            <a:endParaRPr lang="zh-CN" altLang="en-US" b="1" dirty="0"/>
          </a:p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根据上下位术语、同义词等抽取检索的关键词</a:t>
            </a:r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多种方法筛选检索结果</a:t>
            </a:r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zh-CN" altLang="en-US"/>
              <a:t>调整检索策略帮助您距离目标文献更近一步</a:t>
            </a:r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0D5D-3702-4EF8-9DDB-24D3AFA97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ED0D5D-3702-4EF8-9DDB-24D3AFA97833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新版页面中，根据公司业务发展，把在售的资源、服务、工具进行了有效聚类，按照“万方智搜”、“创研平台”、“数字图书馆”、“科研诚信”等进行了聚类，让客户更容易发现服务，方便使用。</a:t>
            </a:r>
            <a:endParaRPr lang="zh-CN" altLang="en-US" b="1" dirty="0"/>
          </a:p>
          <a:p>
            <a:r>
              <a:rPr lang="zh-CN" altLang="en-US" b="1" dirty="0"/>
              <a:t>“知识服务平台“主要提供万方自有的产品和服务，充分发挥中信所学术研究优势，突出科技信息、情报服务特色，运用先进的分析和咨询方法、技术，为用户提供高质量、专业的文献资源产品和增值服务，具有“万方数据知识服务平台”独立品牌和运营价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新版页面中，根据公司业务发展，把在售的资源、服务、工具进行了有效聚类，按照“万方智搜”、“创研平台”、“数字图书馆”、“科研诚信”等进行了聚类，让客户更容易发现服务，方便使用。</a:t>
            </a:r>
            <a:endParaRPr lang="zh-CN" altLang="en-US" b="1" dirty="0"/>
          </a:p>
          <a:p>
            <a:r>
              <a:rPr lang="zh-CN" altLang="en-US" b="1" dirty="0"/>
              <a:t>“知识服务平台“主要提供万方自有的产品和服务，充分发挥中信所学术研究优势，突出科技信息、情报服务特色，运用先进的分析和咨询方法、技术，为用户提供高质量、专业的文献资源产品和增值服务，具有“万方数据知识服务平台”独立品牌和运营价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29B378-D9FD-4C25-A721-D38DD9F9603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b="1" dirty="0"/>
              <a:t>新版页面中，根据公司业务发展，把在售的资源、服务、工具进行了有效聚类，按照“万方智搜”、“创研平台”、“数字图书馆”、“科研诚信”等进行了聚类，让客户更容易发现服务，方便使用。</a:t>
            </a:r>
            <a:endParaRPr lang="zh-CN" altLang="en-US" b="1" dirty="0"/>
          </a:p>
          <a:p>
            <a:r>
              <a:rPr lang="zh-CN" altLang="en-US" b="1" dirty="0"/>
              <a:t>“知识服务平台“主要提供万方自有的产品和服务，充分发挥中信所学术研究优势，突出科技信息、情报服务特色，运用先进的分析和咨询方法、技术，为用户提供高质量、专业的文献资源产品和增值服务，具有“万方数据知识服务平台”独立品牌和运营价值。</a:t>
            </a: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8186CE-050D-4995-84A4-965D1568E72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5" Type="http://schemas.openxmlformats.org/officeDocument/2006/relationships/image" Target="../media/image4.emf"/><Relationship Id="rId4" Type="http://schemas.openxmlformats.org/officeDocument/2006/relationships/image" Target="../media/image7.emf"/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kumimoji="1" lang="zh-CN" altLang="en-US"/>
              <a:t>单击此处编辑母版副标题样式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竖排文本占位符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8EC5-F897-4D10-AE22-F394D766F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FF1-FE9B-4FFA-BA1C-E8A183E9E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9D8EC5-F897-4D10-AE22-F394D766F409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A66FF1-FE9B-4FFA-BA1C-E8A183E9ED2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bout us (1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/>
          <p:nvPr>
            <p:ph type="pic" sz="half" idx="13"/>
          </p:nvPr>
        </p:nvSpPr>
        <p:spPr>
          <a:xfrm>
            <a:off x="-5875" y="516"/>
            <a:ext cx="9149874" cy="2643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标题幻灯片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090613" y="295274"/>
            <a:ext cx="3190875" cy="952501"/>
          </a:xfrm>
        </p:spPr>
        <p:txBody>
          <a:bodyPr anchor="ctr" anchorCtr="0">
            <a:normAutofit/>
          </a:bodyPr>
          <a:lstStyle>
            <a:lvl1pPr algn="ctr">
              <a:defRPr sz="3600"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090613" y="1266825"/>
            <a:ext cx="3190875" cy="394097"/>
          </a:xfrm>
        </p:spPr>
        <p:txBody>
          <a:bodyPr/>
          <a:lstStyle>
            <a:lvl1pPr marL="0" indent="0" algn="ctr">
              <a:buNone/>
              <a:defRPr sz="1800">
                <a:ea typeface="楷体" panose="02010609060101010101" pitchFamily="49" charset="-122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19138" y="815579"/>
            <a:ext cx="3386138" cy="1013221"/>
          </a:xfrm>
        </p:spPr>
        <p:txBody>
          <a:bodyPr anchor="ctr" anchorCtr="0">
            <a:normAutofit/>
          </a:bodyPr>
          <a:lstStyle>
            <a:lvl1pPr algn="ctr">
              <a:defRPr sz="3600"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5391150" y="3457575"/>
            <a:ext cx="3124200" cy="900113"/>
          </a:xfrm>
        </p:spPr>
        <p:txBody>
          <a:bodyPr anchor="ctr" anchorCtr="0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1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>
                <a:ea typeface="楷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1" y="1878806"/>
            <a:ext cx="3868340" cy="2763441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>
                <a:ea typeface="楷体" panose="02010609060101010101" pitchFamily="49" charset="-122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 showMasterSp="0">
  <p:cSld name="仅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038225" y="330994"/>
            <a:ext cx="4533900" cy="994172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  <p:pic>
        <p:nvPicPr>
          <p:cNvPr id="48" name="图片 4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883723" y="144011"/>
            <a:ext cx="965200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01"/>
            <a:ext cx="4629150" cy="4052888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>
            <a:normAutofit/>
          </a:bodyPr>
          <a:lstStyle>
            <a:lvl1pPr marL="0" indent="0">
              <a:buNone/>
              <a:defRPr sz="1500">
                <a:ea typeface="楷体" panose="02010609060101010101" pitchFamily="49" charset="-122"/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7178634" y="273844"/>
            <a:ext cx="1336716" cy="4358879"/>
          </a:xfrm>
        </p:spPr>
        <p:txBody>
          <a:bodyPr vert="eaVert">
            <a:normAutofit/>
          </a:bodyPr>
          <a:lstStyle>
            <a:lvl1pPr>
              <a:defRPr sz="2700">
                <a:ea typeface="楷体" panose="0201060906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6434199" cy="4358879"/>
          </a:xfrm>
        </p:spPr>
        <p:txBody>
          <a:bodyPr vert="eaVert"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FDD57-4F60-4CBE-BE7D-104E160654D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  <p:sp>
        <p:nvSpPr>
          <p:cNvPr id="9" name="内容占位符 8"/>
          <p:cNvSpPr>
            <a:spLocks noGrp="1"/>
          </p:cNvSpPr>
          <p:nvPr>
            <p:ph sz="quarter" idx="13"/>
          </p:nvPr>
        </p:nvSpPr>
        <p:spPr>
          <a:xfrm>
            <a:off x="628650" y="302821"/>
            <a:ext cx="7886700" cy="4351333"/>
          </a:xfrm>
        </p:spPr>
        <p:txBody>
          <a:bodyPr/>
          <a:lstStyle>
            <a:lvl1pPr>
              <a:defRPr>
                <a:ea typeface="楷体" panose="02010609060101010101" pitchFamily="49" charset="-122"/>
              </a:defRPr>
            </a:lvl1pPr>
            <a:lvl2pPr>
              <a:defRPr>
                <a:ea typeface="楷体" panose="02010609060101010101" pitchFamily="49" charset="-122"/>
              </a:defRPr>
            </a:lvl2pPr>
            <a:lvl3pPr>
              <a:defRPr>
                <a:ea typeface="楷体" panose="02010609060101010101" pitchFamily="49" charset="-122"/>
              </a:defRPr>
            </a:lvl3pPr>
            <a:lvl4pPr>
              <a:defRPr>
                <a:ea typeface="楷体" panose="02010609060101010101" pitchFamily="49" charset="-122"/>
              </a:defRPr>
            </a:lvl4pPr>
            <a:lvl5pPr>
              <a:defRPr>
                <a:ea typeface="楷体" panose="02010609060101010101" pitchFamily="49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2634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2603500" cy="4826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235200" y="0"/>
            <a:ext cx="6908800" cy="4953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855147" y="133057"/>
            <a:ext cx="965200" cy="2286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type="pic" sz="quarter" idx="13"/>
          </p:nvPr>
        </p:nvSpPr>
        <p:spPr>
          <a:xfrm>
            <a:off x="3702006" y="1132034"/>
            <a:ext cx="1739987" cy="173998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Nothing">
    <p:spTree>
      <p:nvGrpSpPr>
        <p:cNvPr id="5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6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自定义版式">
    <p:spTree>
      <p:nvGrpSpPr>
        <p:cNvPr id="8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About us (1)">
    <p:spTree>
      <p:nvGrpSpPr>
        <p:cNvPr id="9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68"/>
          <p:cNvSpPr/>
          <p:nvPr>
            <p:ph type="pic" sz="half" idx="13"/>
          </p:nvPr>
        </p:nvSpPr>
        <p:spPr>
          <a:xfrm>
            <a:off x="1518654" y="858295"/>
            <a:ext cx="3272284" cy="5142469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About us (1)">
    <p:spTree>
      <p:nvGrpSpPr>
        <p:cNvPr id="9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68"/>
          <p:cNvSpPr/>
          <p:nvPr>
            <p:ph type="pic" sz="half" idx="13"/>
          </p:nvPr>
        </p:nvSpPr>
        <p:spPr>
          <a:xfrm>
            <a:off x="1518654" y="858295"/>
            <a:ext cx="9149874" cy="264322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Gallery (4)">
    <p:spTree>
      <p:nvGrpSpPr>
        <p:cNvPr id="9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icture Placeholder 6"/>
          <p:cNvSpPr/>
          <p:nvPr>
            <p:ph type="pic" sz="quarter" idx="13"/>
          </p:nvPr>
        </p:nvSpPr>
        <p:spPr>
          <a:xfrm>
            <a:off x="8364387" y="4257365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6" name="Picture Placeholder 6"/>
          <p:cNvSpPr/>
          <p:nvPr>
            <p:ph type="pic" sz="quarter" idx="15"/>
          </p:nvPr>
        </p:nvSpPr>
        <p:spPr>
          <a:xfrm>
            <a:off x="8362081" y="2835646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97" name="Picture Placeholder 6"/>
          <p:cNvSpPr/>
          <p:nvPr>
            <p:ph type="pic" sz="quarter" idx="28"/>
          </p:nvPr>
        </p:nvSpPr>
        <p:spPr>
          <a:xfrm>
            <a:off x="8364387" y="1413927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asic 1.4">
    <p:spTree>
      <p:nvGrpSpPr>
        <p:cNvPr id="9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elcome">
    <p:spTree>
      <p:nvGrpSpPr>
        <p:cNvPr id="9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59"/>
          <p:cNvSpPr/>
          <p:nvPr>
            <p:ph type="pic" sz="half" idx="13"/>
          </p:nvPr>
        </p:nvSpPr>
        <p:spPr>
          <a:xfrm>
            <a:off x="4143457" y="-332699"/>
            <a:ext cx="3906017" cy="390601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meline (2)">
    <p:spTree>
      <p:nvGrpSpPr>
        <p:cNvPr id="10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84"/>
          <p:cNvSpPr/>
          <p:nvPr>
            <p:ph type="pic" sz="quarter" idx="13"/>
          </p:nvPr>
        </p:nvSpPr>
        <p:spPr>
          <a:xfrm>
            <a:off x="5226535" y="1989813"/>
            <a:ext cx="1739987" cy="1739987"/>
          </a:xfrm>
          <a:prstGeom prst="ellipse">
            <a:avLst/>
          </a:prstGeom>
        </p:spPr>
        <p:txBody>
          <a:bodyPr lIns="91439" tIns="45719" rIns="91439" bIns="45719" anchor="t">
            <a:noAutofit/>
          </a:bodyPr>
          <a:lstStyle/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 images">
    <p:spTree>
      <p:nvGrpSpPr>
        <p:cNvPr id="10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icture Placeholder 6"/>
          <p:cNvSpPr/>
          <p:nvPr>
            <p:ph type="pic" sz="quarter" idx="13"/>
          </p:nvPr>
        </p:nvSpPr>
        <p:spPr>
          <a:xfrm>
            <a:off x="5514721" y="1574855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5" name="Text Placeholder 5"/>
          <p:cNvSpPr/>
          <p:nvPr>
            <p:ph type="body" sz="quarter" idx="12" hasCustomPrompt="1"/>
          </p:nvPr>
        </p:nvSpPr>
        <p:spPr>
          <a:xfrm>
            <a:off x="5272714" y="3108237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6" name="Text Placeholder 5"/>
          <p:cNvSpPr/>
          <p:nvPr>
            <p:ph type="body" sz="quarter" idx="14" hasCustomPrompt="1"/>
          </p:nvPr>
        </p:nvSpPr>
        <p:spPr>
          <a:xfrm>
            <a:off x="5272714" y="2840665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07" name="Picture Placeholder 6"/>
          <p:cNvSpPr/>
          <p:nvPr>
            <p:ph type="pic" sz="quarter" idx="15"/>
          </p:nvPr>
        </p:nvSpPr>
        <p:spPr>
          <a:xfrm>
            <a:off x="7175678" y="1574855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08" name="Text Placeholder 5"/>
          <p:cNvSpPr/>
          <p:nvPr>
            <p:ph type="body" sz="quarter" idx="16" hasCustomPrompt="1"/>
          </p:nvPr>
        </p:nvSpPr>
        <p:spPr>
          <a:xfrm>
            <a:off x="6933671" y="3108237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09" name="Text Placeholder 5"/>
          <p:cNvSpPr/>
          <p:nvPr>
            <p:ph type="body" sz="quarter" idx="17" hasCustomPrompt="1"/>
          </p:nvPr>
        </p:nvSpPr>
        <p:spPr>
          <a:xfrm>
            <a:off x="6933671" y="2840665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0" name="Picture Placeholder 6"/>
          <p:cNvSpPr/>
          <p:nvPr>
            <p:ph type="pic" sz="quarter" idx="21"/>
          </p:nvPr>
        </p:nvSpPr>
        <p:spPr>
          <a:xfrm>
            <a:off x="5514721" y="3523658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1" name="Text Placeholder 5"/>
          <p:cNvSpPr/>
          <p:nvPr>
            <p:ph type="body" sz="quarter" idx="22" hasCustomPrompt="1"/>
          </p:nvPr>
        </p:nvSpPr>
        <p:spPr>
          <a:xfrm>
            <a:off x="5272714" y="5057041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2" name="Text Placeholder 5"/>
          <p:cNvSpPr/>
          <p:nvPr>
            <p:ph type="body" sz="quarter" idx="23" hasCustomPrompt="1"/>
          </p:nvPr>
        </p:nvSpPr>
        <p:spPr>
          <a:xfrm>
            <a:off x="5272714" y="4789468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3" name="Picture Placeholder 6"/>
          <p:cNvSpPr/>
          <p:nvPr>
            <p:ph type="pic" sz="quarter" idx="24"/>
          </p:nvPr>
        </p:nvSpPr>
        <p:spPr>
          <a:xfrm>
            <a:off x="7175678" y="3523658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4" name="Text Placeholder 5"/>
          <p:cNvSpPr/>
          <p:nvPr>
            <p:ph type="body" sz="quarter" idx="26" hasCustomPrompt="1"/>
          </p:nvPr>
        </p:nvSpPr>
        <p:spPr>
          <a:xfrm>
            <a:off x="6933671" y="5057041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5" name="Text Placeholder 5"/>
          <p:cNvSpPr/>
          <p:nvPr>
            <p:ph type="body" sz="quarter" idx="27" hasCustomPrompt="1"/>
          </p:nvPr>
        </p:nvSpPr>
        <p:spPr>
          <a:xfrm>
            <a:off x="6933671" y="4789468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6" name="Picture Placeholder 6"/>
          <p:cNvSpPr/>
          <p:nvPr>
            <p:ph type="pic" sz="quarter" idx="28"/>
          </p:nvPr>
        </p:nvSpPr>
        <p:spPr>
          <a:xfrm>
            <a:off x="8823308" y="1574855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17" name="Text Placeholder 5"/>
          <p:cNvSpPr/>
          <p:nvPr>
            <p:ph type="body" sz="quarter" idx="29" hasCustomPrompt="1"/>
          </p:nvPr>
        </p:nvSpPr>
        <p:spPr>
          <a:xfrm>
            <a:off x="8581301" y="3108237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18" name="Text Placeholder 5"/>
          <p:cNvSpPr/>
          <p:nvPr>
            <p:ph type="body" sz="quarter" idx="30" hasCustomPrompt="1"/>
          </p:nvPr>
        </p:nvSpPr>
        <p:spPr>
          <a:xfrm>
            <a:off x="8581301" y="2840665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  <p:sp>
        <p:nvSpPr>
          <p:cNvPr id="119" name="Picture Placeholder 6"/>
          <p:cNvSpPr/>
          <p:nvPr>
            <p:ph type="pic" sz="quarter" idx="31"/>
          </p:nvPr>
        </p:nvSpPr>
        <p:spPr>
          <a:xfrm>
            <a:off x="8823308" y="3523658"/>
            <a:ext cx="1163617" cy="1163796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/>
          <a:lstStyle>
            <a:lvl1pPr marL="0" marR="0" indent="0" algn="l" defTabSz="1371600" rtl="0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 sz="1200"/>
            </a:lvl1pPr>
          </a:lstStyle>
          <a:p>
            <a:pPr marL="0" marR="0" lvl="0" indent="0" algn="l" defTabSz="1371600" rtl="0" eaLnBrk="1" fontAlgn="auto" latinLnBrk="0" hangingPunct="1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1" lang="en-US" altLang="ja-JP" dirty="0"/>
              <a:t>Click icon to add picture</a:t>
            </a:r>
            <a:endParaRPr kumimoji="1" lang="ja-JP" altLang="en-US" dirty="0"/>
          </a:p>
        </p:txBody>
      </p:sp>
      <p:sp>
        <p:nvSpPr>
          <p:cNvPr id="120" name="Text Placeholder 5"/>
          <p:cNvSpPr/>
          <p:nvPr>
            <p:ph type="body" sz="quarter" idx="32" hasCustomPrompt="1"/>
          </p:nvPr>
        </p:nvSpPr>
        <p:spPr>
          <a:xfrm>
            <a:off x="8581301" y="5057041"/>
            <a:ext cx="1647630" cy="240107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1200">
                <a:solidFill>
                  <a:schemeClr val="tx2"/>
                </a:solidFill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21" name="Text Placeholder 5"/>
          <p:cNvSpPr/>
          <p:nvPr>
            <p:ph type="body" sz="quarter" idx="33" hasCustomPrompt="1"/>
          </p:nvPr>
        </p:nvSpPr>
        <p:spPr>
          <a:xfrm>
            <a:off x="8581301" y="4789468"/>
            <a:ext cx="1647630" cy="267572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spcBef>
                <a:spcPct val="0"/>
              </a:spcBef>
              <a:buFontTx/>
              <a:buNone/>
              <a:defRPr sz="600">
                <a:solidFill>
                  <a:schemeClr val="tx2"/>
                </a:solidFill>
                <a:latin typeface="+mj-lt"/>
              </a:defRPr>
            </a:lvl1pPr>
            <a:lvl2pPr marL="514350" indent="0">
              <a:buNone/>
              <a:defRPr sz="1350"/>
            </a:lvl2pPr>
            <a:lvl3pPr marL="1028700" indent="0">
              <a:buNone/>
              <a:defRPr sz="1350"/>
            </a:lvl3pPr>
            <a:lvl4pPr marL="1543050" indent="0">
              <a:buNone/>
              <a:defRPr sz="1350"/>
            </a:lvl4pPr>
            <a:lvl5pPr marL="2057400" indent="0">
              <a:buNone/>
              <a:defRPr sz="1350"/>
            </a:lvl5pPr>
          </a:lstStyle>
          <a:p>
            <a:pPr lvl="0"/>
            <a:r>
              <a:rPr kumimoji="1" lang="en-US" altLang="ja-JP" dirty="0"/>
              <a:t>Caption goes here</a:t>
            </a:r>
            <a:endParaRPr kumimoji="1" lang="ja-JP" altLang="en-US" dirty="0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自定义版式"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图片占位符 6"/>
          <p:cNvSpPr/>
          <p:nvPr>
            <p:ph type="pic" sz="quarter" idx="10"/>
          </p:nvPr>
        </p:nvSpPr>
        <p:spPr>
          <a:xfrm>
            <a:off x="1524531" y="857779"/>
            <a:ext cx="9143999" cy="5143500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</a:lstStyle>
          <a:p>
            <a:endParaRPr lang="zh-CN" alt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bg>
      <p:bgPr>
        <a:solidFill>
          <a:schemeClr val="bg2"/>
        </a:solidFill>
        <a:effectLst/>
      </p:bgPr>
    </p:bg>
    <p:spTree>
      <p:nvGrpSpPr>
        <p:cNvPr id="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日期占位符 1"/>
          <p:cNvSpPr/>
          <p:nvPr>
            <p:ph type="dt" sz="half" idx="10"/>
          </p:nvPr>
        </p:nvSpPr>
        <p:spPr>
          <a:xfrm>
            <a:off x="2184336" y="5620154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/>
            </a:fld>
            <a:endParaRPr lang="zh-CN" altLang="en-US"/>
          </a:p>
        </p:txBody>
      </p:sp>
      <p:sp>
        <p:nvSpPr>
          <p:cNvPr id="65" name="页脚占位符 2"/>
          <p:cNvSpPr/>
          <p:nvPr>
            <p:ph type="ftr" sz="quarter" idx="11"/>
          </p:nvPr>
        </p:nvSpPr>
        <p:spPr>
          <a:xfrm>
            <a:off x="4611529" y="5620154"/>
            <a:ext cx="2970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/>
          </a:p>
        </p:txBody>
      </p:sp>
      <p:sp>
        <p:nvSpPr>
          <p:cNvPr id="66" name="灯片编号占位符 3"/>
          <p:cNvSpPr/>
          <p:nvPr>
            <p:ph type="sldNum" sz="quarter" idx="12"/>
          </p:nvPr>
        </p:nvSpPr>
        <p:spPr>
          <a:xfrm>
            <a:off x="7982479" y="5620154"/>
            <a:ext cx="2025000" cy="237600"/>
          </a:xfrm>
        </p:spPr>
        <p:txBody>
          <a:bodyPr wrap="square">
            <a:normAutofit/>
          </a:bodyPr>
          <a:lstStyle>
            <a:lvl1pPr>
              <a:defRPr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6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标题 1"/>
          <p:cNvSpPr/>
          <p:nvPr>
            <p:ph type="ctrTitle"/>
          </p:nvPr>
        </p:nvSpPr>
        <p:spPr>
          <a:xfrm>
            <a:off x="2667529" y="1699551"/>
            <a:ext cx="6857999" cy="1790700"/>
          </a:xfrm>
        </p:spPr>
        <p:txBody>
          <a:bodyPr anchor="b"/>
          <a:lstStyle>
            <a:lvl1pPr algn="ctr">
              <a:defRPr sz="675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69" name="副标题 2"/>
          <p:cNvSpPr/>
          <p:nvPr>
            <p:ph type="subTitle" idx="1"/>
          </p:nvPr>
        </p:nvSpPr>
        <p:spPr>
          <a:xfrm>
            <a:off x="2667529" y="3559308"/>
            <a:ext cx="6857999" cy="1241822"/>
          </a:xfrm>
        </p:spPr>
        <p:txBody>
          <a:bodyPr/>
          <a:lstStyle>
            <a:lvl1pPr marL="0" indent="0" algn="ctr">
              <a:buNone/>
              <a:defRPr sz="2700"/>
            </a:lvl1pPr>
            <a:lvl2pPr marL="514350" indent="0" algn="ctr">
              <a:buNone/>
              <a:defRPr sz="2250"/>
            </a:lvl2pPr>
            <a:lvl3pPr marL="1028700" indent="0" algn="ctr">
              <a:buNone/>
              <a:defRPr sz="2025"/>
            </a:lvl3pPr>
            <a:lvl4pPr marL="1543685" indent="0" algn="ctr">
              <a:buNone/>
              <a:defRPr sz="1800"/>
            </a:lvl4pPr>
            <a:lvl5pPr marL="2058035" indent="0" algn="ctr">
              <a:buNone/>
              <a:defRPr sz="1800"/>
            </a:lvl5pPr>
            <a:lvl6pPr marL="2572385" indent="0" algn="ctr">
              <a:buNone/>
              <a:defRPr sz="1800"/>
            </a:lvl6pPr>
            <a:lvl7pPr marL="3086735" indent="0" algn="ctr">
              <a:buNone/>
              <a:defRPr sz="1800"/>
            </a:lvl7pPr>
            <a:lvl8pPr marL="3601085" indent="0" algn="ctr">
              <a:buNone/>
              <a:defRPr sz="1800"/>
            </a:lvl8pPr>
            <a:lvl9pPr marL="4115435" indent="0" algn="ctr">
              <a:buNone/>
              <a:defRPr sz="18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70" name="日期占位符 3"/>
          <p:cNvSpPr/>
          <p:nvPr>
            <p:ph type="dt" sz="half" idx="10"/>
          </p:nvPr>
        </p:nvSpPr>
        <p:spPr>
          <a:xfrm>
            <a:off x="2153179" y="5625043"/>
            <a:ext cx="2057400" cy="273844"/>
          </a:xfrm>
        </p:spPr>
        <p:txBody>
          <a:bodyPr/>
          <a:lstStyle/>
          <a:p>
            <a:fld id="{C03495CA-CB87-42F5-AD11-A63647B25AC0}" type="datetimeFigureOut">
              <a:rPr/>
            </a:fld>
            <a:endParaRPr lang="zh-CN" altLang="en-US"/>
          </a:p>
        </p:txBody>
      </p:sp>
      <p:sp>
        <p:nvSpPr>
          <p:cNvPr id="71" name="页脚占位符 4"/>
          <p:cNvSpPr/>
          <p:nvPr>
            <p:ph type="ftr" sz="quarter" idx="11"/>
          </p:nvPr>
        </p:nvSpPr>
        <p:spPr>
          <a:xfrm>
            <a:off x="4553479" y="562504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2" name="灯片编号占位符 5"/>
          <p:cNvSpPr/>
          <p:nvPr>
            <p:ph type="sldNum" sz="quarter" idx="12"/>
          </p:nvPr>
        </p:nvSpPr>
        <p:spPr>
          <a:xfrm>
            <a:off x="7982479" y="5625043"/>
            <a:ext cx="2057400" cy="273844"/>
          </a:xfrm>
        </p:spPr>
        <p:txBody>
          <a:bodyPr/>
          <a:lstStyle/>
          <a:p>
            <a:fld id="{03333C9F-EFB6-4360-A5D6-81DD839FD7B7}" type="slidenum">
              <a:rPr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节标题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标题 1"/>
          <p:cNvSpPr/>
          <p:nvPr>
            <p:ph type="title"/>
          </p:nvPr>
        </p:nvSpPr>
        <p:spPr>
          <a:xfrm>
            <a:off x="2148416" y="2140083"/>
            <a:ext cx="7886699" cy="2139553"/>
          </a:xfrm>
        </p:spPr>
        <p:txBody>
          <a:bodyPr anchor="b"/>
          <a:lstStyle>
            <a:lvl1pPr>
              <a:defRPr sz="675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5" name="文本占位符 2"/>
          <p:cNvSpPr/>
          <p:nvPr>
            <p:ph type="body" idx="1"/>
          </p:nvPr>
        </p:nvSpPr>
        <p:spPr>
          <a:xfrm>
            <a:off x="2148416" y="4299878"/>
            <a:ext cx="7886699" cy="1125140"/>
          </a:xfrm>
        </p:spPr>
        <p:txBody>
          <a:bodyPr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514350" indent="0">
              <a:buNone/>
              <a:defRPr sz="2250">
                <a:solidFill>
                  <a:schemeClr val="tx1">
                    <a:tint val="75000"/>
                  </a:schemeClr>
                </a:solidFill>
              </a:defRPr>
            </a:lvl2pPr>
            <a:lvl3pPr marL="1028700" indent="0">
              <a:buNone/>
              <a:defRPr sz="2025">
                <a:solidFill>
                  <a:schemeClr val="tx1">
                    <a:tint val="75000"/>
                  </a:schemeClr>
                </a:solidFill>
              </a:defRPr>
            </a:lvl3pPr>
            <a:lvl4pPr marL="15436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4pPr>
            <a:lvl5pPr marL="20580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5pPr>
            <a:lvl6pPr marL="25723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6pPr>
            <a:lvl7pPr marL="30867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7pPr>
            <a:lvl8pPr marL="360108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8pPr>
            <a:lvl9pPr marL="411543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76" name="日期占位符 3"/>
          <p:cNvSpPr/>
          <p:nvPr>
            <p:ph type="dt" sz="half" idx="10"/>
          </p:nvPr>
        </p:nvSpPr>
        <p:spPr>
          <a:xfrm>
            <a:off x="2153179" y="5625043"/>
            <a:ext cx="2057400" cy="273844"/>
          </a:xfrm>
        </p:spPr>
        <p:txBody>
          <a:bodyPr/>
          <a:lstStyle/>
          <a:p>
            <a:fld id="{C03495CA-CB87-42F5-AD11-A63647B25AC0}" type="datetimeFigureOut">
              <a:rPr/>
            </a:fld>
            <a:endParaRPr lang="zh-CN" altLang="en-US"/>
          </a:p>
        </p:txBody>
      </p:sp>
      <p:sp>
        <p:nvSpPr>
          <p:cNvPr id="77" name="页脚占位符 4"/>
          <p:cNvSpPr/>
          <p:nvPr>
            <p:ph type="ftr" sz="quarter" idx="11"/>
          </p:nvPr>
        </p:nvSpPr>
        <p:spPr>
          <a:xfrm>
            <a:off x="4553479" y="562504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8" name="灯片编号占位符 5"/>
          <p:cNvSpPr/>
          <p:nvPr>
            <p:ph type="sldNum" sz="quarter" idx="12"/>
          </p:nvPr>
        </p:nvSpPr>
        <p:spPr>
          <a:xfrm>
            <a:off x="7982479" y="5625043"/>
            <a:ext cx="2057400" cy="273844"/>
          </a:xfrm>
        </p:spPr>
        <p:txBody>
          <a:bodyPr/>
          <a:lstStyle/>
          <a:p>
            <a:fld id="{03333C9F-EFB6-4360-A5D6-81DD839FD7B7}" type="slidenum">
              <a:rPr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竖排标题与文本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图片 7"/>
          <p:cNvPicPr>
            <a:picLocks noChangeAspect="1"/>
          </p:cNvPicPr>
          <p:nvPr userDrawn="1"/>
        </p:nvPicPr>
        <p:blipFill rotWithShape="1">
          <a:blip r:embed="rId2"/>
          <a:srcRect/>
          <a:stretch>
            <a:fillRect/>
          </a:stretch>
        </p:blipFill>
        <p:spPr>
          <a:xfrm>
            <a:off x="1524529" y="953029"/>
            <a:ext cx="9143999" cy="5725553"/>
          </a:xfrm>
          <a:prstGeom prst="rect">
            <a:avLst/>
          </a:prstGeom>
        </p:spPr>
      </p:pic>
      <p:sp>
        <p:nvSpPr>
          <p:cNvPr id="81" name="矩形 6"/>
          <p:cNvSpPr/>
          <p:nvPr userDrawn="1"/>
        </p:nvSpPr>
        <p:spPr>
          <a:xfrm>
            <a:off x="1524529" y="857779"/>
            <a:ext cx="9143999" cy="5143500"/>
          </a:xfrm>
          <a:prstGeom prst="rect">
            <a:avLst/>
          </a:prstGeom>
          <a:gradFill flip="none" rotWithShape="1">
            <a:gsLst>
              <a:gs pos="0">
                <a:srgbClr val="08284E">
                  <a:alpha val="99000"/>
                </a:srgbClr>
              </a:gs>
              <a:gs pos="100000">
                <a:srgbClr val="08284E">
                  <a:alpha val="66000"/>
                </a:srgbClr>
              </a:gs>
            </a:gsLst>
            <a:path path="circle">
              <a:fillToRect l="100000" b="100000"/>
            </a:path>
            <a:tileRect t="-100000" r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</p:cSld>
  <p:clrMapOvr>
    <a:masterClrMapping/>
  </p:clrMapOvr>
  <p:hf sldNum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自定义版式">
    <p:spTree>
      <p:nvGrpSpPr>
        <p:cNvPr id="8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图片 5" descr="图片包含 物体, 文字  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524140" y="5628332"/>
            <a:ext cx="1047886" cy="27931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仅标题"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标题 1"/>
          <p:cNvSpPr/>
          <p:nvPr>
            <p:ph type="title"/>
          </p:nvPr>
        </p:nvSpPr>
        <p:spPr>
          <a:xfrm>
            <a:off x="1828676" y="1161885"/>
            <a:ext cx="5483648" cy="352691"/>
          </a:xfrm>
        </p:spPr>
        <p:txBody>
          <a:bodyPr/>
          <a:lstStyle>
            <a:lvl1pPr algn="ctr">
              <a:defRPr sz="2400">
                <a:solidFill>
                  <a:schemeClr val="tx1"/>
                </a:solidFill>
                <a:latin typeface="+mj-ea"/>
                <a:ea typeface="+mj-ea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86" name="日期占位符 2"/>
          <p:cNvSpPr/>
          <p:nvPr>
            <p:ph type="dt" sz="half" idx="10"/>
          </p:nvPr>
        </p:nvSpPr>
        <p:spPr>
          <a:xfrm>
            <a:off x="1830476" y="4014005"/>
            <a:ext cx="1349766" cy="158351"/>
          </a:xfrm>
        </p:spPr>
        <p:txBody>
          <a:bodyPr/>
          <a:lstStyle/>
          <a:p>
            <a:fld id="{760FBDFE-C587-4B4C-A407-44438C67B59E}" type="datetimeFigureOut">
              <a:rPr/>
            </a:fld>
            <a:endParaRPr lang="zh-CN" altLang="en-US"/>
          </a:p>
        </p:txBody>
      </p:sp>
      <p:sp>
        <p:nvSpPr>
          <p:cNvPr id="87" name="页脚占位符 3"/>
          <p:cNvSpPr/>
          <p:nvPr>
            <p:ph type="ftr" sz="quarter" idx="11"/>
          </p:nvPr>
        </p:nvSpPr>
        <p:spPr>
          <a:xfrm>
            <a:off x="3582172" y="4014005"/>
            <a:ext cx="1979656" cy="158351"/>
          </a:xfrm>
        </p:spPr>
        <p:txBody>
          <a:bodyPr/>
          <a:lstStyle/>
          <a:p>
            <a:endParaRPr lang="zh-CN" altLang="en-US" dirty="0"/>
          </a:p>
        </p:txBody>
      </p:sp>
      <p:sp>
        <p:nvSpPr>
          <p:cNvPr id="88" name="灯片编号占位符 4"/>
          <p:cNvSpPr/>
          <p:nvPr>
            <p:ph type="sldNum" sz="quarter" idx="12"/>
          </p:nvPr>
        </p:nvSpPr>
        <p:spPr>
          <a:xfrm>
            <a:off x="5962558" y="4014005"/>
            <a:ext cx="1349766" cy="158351"/>
          </a:xfrm>
        </p:spPr>
        <p:txBody>
          <a:bodyPr/>
          <a:lstStyle/>
          <a:p>
            <a:fld id="{49AE70B2-8BF9-45C0-BB95-33D1B9D3A854}" type="slidenum">
              <a:rPr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628650" y="273844"/>
            <a:ext cx="7886699" cy="994172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/>
          <p:nvPr>
            <p:ph idx="1"/>
          </p:nvPr>
        </p:nvSpPr>
        <p:spPr>
          <a:xfrm>
            <a:off x="628650" y="1369219"/>
            <a:ext cx="7886699" cy="326350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/>
          <p:nvPr>
            <p:ph type="dt" sz="half" idx="10"/>
          </p:nvPr>
        </p:nvSpPr>
        <p:spPr>
          <a:xfrm>
            <a:off x="628650" y="4767263"/>
            <a:ext cx="2057400" cy="273844"/>
          </a:xfrm>
        </p:spPr>
        <p:txBody>
          <a:bodyPr/>
          <a:lstStyle/>
          <a:p>
            <a:fld id="{3BB527FB-D562-468C-8C50-DC28C6534CBD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</p:nvPr>
        </p:nvSpPr>
        <p:spPr>
          <a:xfrm>
            <a:off x="3028950" y="4767263"/>
            <a:ext cx="3086100" cy="273844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/>
          <p:nvPr>
            <p:ph type="sldNum" sz="quarter" idx="12"/>
          </p:nvPr>
        </p:nvSpPr>
        <p:spPr>
          <a:xfrm>
            <a:off x="6457949" y="4767263"/>
            <a:ext cx="2057400" cy="273844"/>
          </a:xfrm>
        </p:spPr>
        <p:txBody>
          <a:bodyPr/>
          <a:lstStyle/>
          <a:p>
            <a:fld id="{54568950-E231-4184-A490-E9A544DF28D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幻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幻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16" Type="http://schemas.openxmlformats.org/officeDocument/2006/relationships/image" Target="../media/image9.png"/><Relationship Id="rId15" Type="http://schemas.openxmlformats.org/officeDocument/2006/relationships/image" Target="../media/image8.png"/><Relationship Id="rId14" Type="http://schemas.openxmlformats.org/officeDocument/2006/relationships/tags" Target="../tags/tag1.xml"/><Relationship Id="rId13" Type="http://schemas.openxmlformats.org/officeDocument/2006/relationships/image" Target="../media/image3.png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5.xml"/><Relationship Id="rId8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2.xml"/><Relationship Id="rId5" Type="http://schemas.openxmlformats.org/officeDocument/2006/relationships/slideLayout" Target="../slideLayouts/slideLayout31.xml"/><Relationship Id="rId4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8.xml"/><Relationship Id="rId19" Type="http://schemas.openxmlformats.org/officeDocument/2006/relationships/theme" Target="../theme/theme3.xml"/><Relationship Id="rId18" Type="http://schemas.openxmlformats.org/officeDocument/2006/relationships/slideLayout" Target="../slideLayouts/slideLayout44.xml"/><Relationship Id="rId17" Type="http://schemas.openxmlformats.org/officeDocument/2006/relationships/slideLayout" Target="../slideLayouts/slideLayout43.xml"/><Relationship Id="rId16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41.xml"/><Relationship Id="rId14" Type="http://schemas.openxmlformats.org/officeDocument/2006/relationships/slideLayout" Target="../slideLayouts/slideLayout40.xml"/><Relationship Id="rId13" Type="http://schemas.openxmlformats.org/officeDocument/2006/relationships/slideLayout" Target="../slideLayouts/slideLayout39.xml"/><Relationship Id="rId12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6.xml"/><Relationship Id="rId1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  <a:endParaRPr kumimoji="1"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  <a:endParaRPr kumimoji="1" lang="zh-CN" altLang="en-US"/>
          </a:p>
          <a:p>
            <a:pPr lvl="1"/>
            <a:r>
              <a:rPr kumimoji="1" lang="zh-CN" altLang="en-US"/>
              <a:t>二级</a:t>
            </a:r>
            <a:endParaRPr kumimoji="1" lang="zh-CN" altLang="en-US"/>
          </a:p>
          <a:p>
            <a:pPr lvl="2"/>
            <a:r>
              <a:rPr kumimoji="1" lang="zh-CN" altLang="en-US"/>
              <a:t>三级</a:t>
            </a:r>
            <a:endParaRPr kumimoji="1" lang="zh-CN" altLang="en-US"/>
          </a:p>
          <a:p>
            <a:pPr lvl="3"/>
            <a:r>
              <a:rPr kumimoji="1" lang="zh-CN" altLang="en-US"/>
              <a:t>四级</a:t>
            </a:r>
            <a:endParaRPr kumimoji="1" lang="zh-CN" altLang="en-US"/>
          </a:p>
          <a:p>
            <a:pPr lvl="4"/>
            <a:r>
              <a:rPr kumimoji="1" lang="zh-CN" altLang="en-US"/>
              <a:t>五级</a:t>
            </a:r>
            <a:endParaRPr kumimoji="1"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C10307-7E9C-5B49-90B8-0F8BBAD8CC46}" type="datetimeFigureOut">
              <a:rPr kumimoji="1" lang="zh-CN" altLang="en-US" smtClean="0"/>
            </a:fld>
            <a:endParaRPr kumimoji="1"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幻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8EB853-838E-3D42-938F-3B988BF03AC4}" type="slidenum">
              <a:rPr kumimoji="1" lang="zh-CN" altLang="en-US" smtClean="0"/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 panose="020B0604020202020204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 panose="020B0604020202020204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 panose="020B0604020202020204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 panose="020B0604020202020204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 panose="020B0604020202020204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/>
          <p:cNvGrpSpPr/>
          <p:nvPr>
            <p:custDataLst>
              <p:tags r:id="rId14"/>
            </p:custDataLst>
          </p:nvPr>
        </p:nvGrpSpPr>
        <p:grpSpPr>
          <a:xfrm>
            <a:off x="0" y="0"/>
            <a:ext cx="9144000" cy="5157374"/>
            <a:chOff x="-1102360" y="-791845"/>
            <a:chExt cx="12192000" cy="6876498"/>
          </a:xfrm>
        </p:grpSpPr>
        <p:pic>
          <p:nvPicPr>
            <p:cNvPr id="8" name="图片 7"/>
            <p:cNvPicPr/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102360" y="-791845"/>
              <a:ext cx="12192000" cy="6588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102360" y="6001079"/>
              <a:ext cx="12192000" cy="83574"/>
            </a:xfrm>
            <a:prstGeom prst="rect">
              <a:avLst/>
            </a:prstGeom>
          </p:spPr>
        </p:pic>
      </p:grp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9BDFDD57-4F60-4CBE-BE7D-104E160654DE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  <a:ea typeface="楷体" panose="02010609060101010101" pitchFamily="49" charset="-122"/>
              </a:defRPr>
            </a:lvl1pPr>
          </a:lstStyle>
          <a:p>
            <a:fld id="{C5A8F65C-32B6-44AD-B5C6-741E2EBC8CA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700" kern="1200">
          <a:solidFill>
            <a:schemeClr val="tx1"/>
          </a:solidFill>
          <a:latin typeface="+mj-lt"/>
          <a:ea typeface="微软雅黑" panose="020B0503020204020204" charset="-122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微软雅黑" panose="020B0503020204020204" charset="-122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7F7"/>
        </a:solidFill>
        <a:effectLst/>
      </p:bgPr>
    </p:bg>
    <p:spTree>
      <p:nvGrpSpPr>
        <p:cNvPr id="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  <p:sldLayoutId id="2147483690" r:id="rId14"/>
    <p:sldLayoutId id="2147483691" r:id="rId15"/>
    <p:sldLayoutId id="2147483692" r:id="rId16"/>
    <p:sldLayoutId id="2147483693" r:id="rId17"/>
    <p:sldLayoutId id="2147483694" r:id="rId18"/>
  </p:sldLayoutIdLst>
  <p:hf hdr="0" dt="0"/>
  <p:txStyles>
    <p:titleStyle>
      <a:lvl1pPr algn="l" defTabSz="1224915" rtl="0" eaLnBrk="1" latinLnBrk="0" hangingPunct="1">
        <a:spcBef>
          <a:spcPct val="0"/>
        </a:spcBef>
        <a:buNone/>
        <a:defRPr kumimoji="1" sz="4500" kern="1200" baseline="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+mj-ea"/>
          <a:cs typeface="+mj-cs"/>
        </a:defRPr>
      </a:lvl1pPr>
    </p:titleStyle>
    <p:bodyStyle>
      <a:lvl1pPr marL="0" indent="0" algn="l" defTabSz="1224915" rtl="0" eaLnBrk="1" latinLnBrk="0" hangingPunct="1">
        <a:lnSpc>
          <a:spcPct val="120000"/>
        </a:lnSpc>
        <a:spcBef>
          <a:spcPct val="180000"/>
        </a:spcBef>
        <a:buFont typeface="Arial" panose="020B0604020202020204" pitchFamily="34" charset="0"/>
        <a:buNone/>
        <a:defRPr kumimoji="1" sz="18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95680" indent="-382905" algn="l" defTabSz="1224915" rtl="0" eaLnBrk="1" latinLnBrk="0" hangingPunct="1">
        <a:spcBef>
          <a:spcPct val="15000"/>
        </a:spcBef>
        <a:buFont typeface="Arial" panose="020B0604020202020204" pitchFamily="34" charset="0"/>
        <a:buChar char="–"/>
        <a:defRPr kumimoji="1" sz="3750" kern="1200">
          <a:solidFill>
            <a:schemeClr val="tx1"/>
          </a:solidFill>
          <a:latin typeface="+mn-lt"/>
          <a:ea typeface="+mn-ea"/>
          <a:cs typeface="+mn-cs"/>
        </a:defRPr>
      </a:lvl2pPr>
      <a:lvl3pPr marL="1530985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•"/>
        <a:defRPr kumimoji="1" sz="3225" kern="1200">
          <a:solidFill>
            <a:schemeClr val="tx1"/>
          </a:solidFill>
          <a:latin typeface="+mn-lt"/>
          <a:ea typeface="+mn-ea"/>
          <a:cs typeface="+mn-cs"/>
        </a:defRPr>
      </a:lvl3pPr>
      <a:lvl4pPr marL="2143760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–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55900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»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68675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80815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93590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05730" indent="-306070" algn="l" defTabSz="1224915" rtl="0" eaLnBrk="1" latinLnBrk="0" hangingPunct="1">
        <a:spcBef>
          <a:spcPct val="15000"/>
        </a:spcBef>
        <a:buFont typeface="Arial" panose="020B0604020202020204" pitchFamily="34" charset="0"/>
        <a:buChar char="•"/>
        <a:defRPr kumimoji="1"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2775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24915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37690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9830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62605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74745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86885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99660" algn="l" defTabSz="1224915" rtl="0" eaLnBrk="1" latinLnBrk="0" hangingPunct="1"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3.xml"/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tags" Target="../tags/tag5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11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tags" Target="../tags/tag6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2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tags" Target="../tags/tag7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3" Type="http://schemas.openxmlformats.org/officeDocument/2006/relationships/notesSlide" Target="../notesSlides/notesSlide14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1.png"/><Relationship Id="rId10" Type="http://schemas.openxmlformats.org/officeDocument/2006/relationships/tags" Target="../tags/tag9.xml"/><Relationship Id="rId1" Type="http://schemas.openxmlformats.org/officeDocument/2006/relationships/image" Target="../media/image15.emf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0.xml"/><Relationship Id="rId4" Type="http://schemas.openxmlformats.org/officeDocument/2006/relationships/image" Target="../media/image52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53.png"/><Relationship Id="rId8" Type="http://schemas.openxmlformats.org/officeDocument/2006/relationships/tags" Target="../tags/tag11.xml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3" Type="http://schemas.openxmlformats.org/officeDocument/2006/relationships/notesSlide" Target="../notesSlides/notesSlide16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4.png"/><Relationship Id="rId10" Type="http://schemas.openxmlformats.org/officeDocument/2006/relationships/tags" Target="../tags/tag12.xml"/><Relationship Id="rId1" Type="http://schemas.openxmlformats.org/officeDocument/2006/relationships/image" Target="../media/image15.emf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6.png"/><Relationship Id="rId8" Type="http://schemas.openxmlformats.org/officeDocument/2006/relationships/image" Target="../media/image55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3" Type="http://schemas.openxmlformats.org/officeDocument/2006/relationships/notesSlide" Target="../notesSlides/notesSlide17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58.png"/><Relationship Id="rId10" Type="http://schemas.openxmlformats.org/officeDocument/2006/relationships/image" Target="../media/image57.png"/><Relationship Id="rId1" Type="http://schemas.openxmlformats.org/officeDocument/2006/relationships/image" Target="../media/image15.emf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60.png"/><Relationship Id="rId8" Type="http://schemas.openxmlformats.org/officeDocument/2006/relationships/image" Target="../media/image59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1" Type="http://schemas.openxmlformats.org/officeDocument/2006/relationships/notesSlide" Target="../notesSlides/notesSlide1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62.png"/><Relationship Id="rId8" Type="http://schemas.openxmlformats.org/officeDocument/2006/relationships/image" Target="../media/image61.png"/><Relationship Id="rId7" Type="http://schemas.openxmlformats.org/officeDocument/2006/relationships/image" Target="../media/image50.png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3" Type="http://schemas.openxmlformats.org/officeDocument/2006/relationships/notesSlide" Target="../notesSlides/notesSlide19.xml"/><Relationship Id="rId12" Type="http://schemas.openxmlformats.org/officeDocument/2006/relationships/slideLayout" Target="../slideLayouts/slideLayout1.xml"/><Relationship Id="rId11" Type="http://schemas.openxmlformats.org/officeDocument/2006/relationships/image" Target="../media/image64.png"/><Relationship Id="rId10" Type="http://schemas.openxmlformats.org/officeDocument/2006/relationships/image" Target="../media/image63.png"/><Relationship Id="rId1" Type="http://schemas.openxmlformats.org/officeDocument/2006/relationships/image" Target="../media/image15.emf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hyperlink" Target="http://www.wanfangdata.com.cn/" TargetMode="External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tags" Target="../tags/tag14.xml"/><Relationship Id="rId8" Type="http://schemas.openxmlformats.org/officeDocument/2006/relationships/image" Target="../media/image68.png"/><Relationship Id="rId7" Type="http://schemas.openxmlformats.org/officeDocument/2006/relationships/image" Target="../media/image67.png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tags" Target="../tags/tag13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5" Type="http://schemas.openxmlformats.org/officeDocument/2006/relationships/notesSlide" Target="../notesSlides/notesSlide20.xml"/><Relationship Id="rId14" Type="http://schemas.openxmlformats.org/officeDocument/2006/relationships/slideLayout" Target="../slideLayouts/slideLayout1.xml"/><Relationship Id="rId13" Type="http://schemas.openxmlformats.org/officeDocument/2006/relationships/image" Target="../media/image72.png"/><Relationship Id="rId12" Type="http://schemas.openxmlformats.org/officeDocument/2006/relationships/image" Target="../media/image71.png"/><Relationship Id="rId11" Type="http://schemas.openxmlformats.org/officeDocument/2006/relationships/image" Target="../media/image70.png"/><Relationship Id="rId10" Type="http://schemas.openxmlformats.org/officeDocument/2006/relationships/image" Target="../media/image69.png"/><Relationship Id="rId1" Type="http://schemas.openxmlformats.org/officeDocument/2006/relationships/image" Target="../media/image15.emf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30.xml"/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image" Target="../media/image7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7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5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6.xml"/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tags" Target="../tags/tag15.xml"/></Relationships>
</file>

<file path=ppt/slides/_rels/slide2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18.xml"/><Relationship Id="rId3" Type="http://schemas.openxmlformats.org/officeDocument/2006/relationships/image" Target="../media/image82.png"/><Relationship Id="rId2" Type="http://schemas.openxmlformats.org/officeDocument/2006/relationships/image" Target="../media/image80.png"/><Relationship Id="rId1" Type="http://schemas.openxmlformats.org/officeDocument/2006/relationships/tags" Target="../tags/tag17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1.xml"/><Relationship Id="rId3" Type="http://schemas.openxmlformats.org/officeDocument/2006/relationships/tags" Target="../tags/tag19.xml"/><Relationship Id="rId2" Type="http://schemas.openxmlformats.org/officeDocument/2006/relationships/image" Target="../media/image84.png"/><Relationship Id="rId1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7.xml"/><Relationship Id="rId6" Type="http://schemas.openxmlformats.org/officeDocument/2006/relationships/slideLayout" Target="../slideLayouts/slideLayout21.xml"/><Relationship Id="rId5" Type="http://schemas.openxmlformats.org/officeDocument/2006/relationships/tags" Target="../tags/tag20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29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8.xml"/><Relationship Id="rId8" Type="http://schemas.openxmlformats.org/officeDocument/2006/relationships/slideLayout" Target="../slideLayouts/slideLayout21.xml"/><Relationship Id="rId7" Type="http://schemas.openxmlformats.org/officeDocument/2006/relationships/tags" Target="../tags/tag21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hyperlink" Target="http://www.wanfangdata.com.cn/" TargetMode="External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29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6" Type="http://schemas.openxmlformats.org/officeDocument/2006/relationships/image" Target="../media/image91.png"/><Relationship Id="rId5" Type="http://schemas.openxmlformats.org/officeDocument/2006/relationships/tags" Target="../tags/tag23.xml"/><Relationship Id="rId4" Type="http://schemas.openxmlformats.org/officeDocument/2006/relationships/tags" Target="../tags/tag22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0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tags" Target="../tags/tag24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3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1.xml"/><Relationship Id="rId3" Type="http://schemas.openxmlformats.org/officeDocument/2006/relationships/tags" Target="../tags/tag25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6.xml"/><Relationship Id="rId3" Type="http://schemas.openxmlformats.org/officeDocument/2006/relationships/tags" Target="../tags/tag27.xml"/><Relationship Id="rId2" Type="http://schemas.openxmlformats.org/officeDocument/2006/relationships/image" Target="../media/image95.png"/><Relationship Id="rId1" Type="http://schemas.openxmlformats.org/officeDocument/2006/relationships/tags" Target="../tags/tag26.xml"/></Relationships>
</file>

<file path=ppt/slides/_rels/slide3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7.png"/><Relationship Id="rId3" Type="http://schemas.openxmlformats.org/officeDocument/2006/relationships/tags" Target="../tags/tag29.xml"/><Relationship Id="rId2" Type="http://schemas.openxmlformats.org/officeDocument/2006/relationships/image" Target="../media/image96.png"/><Relationship Id="rId1" Type="http://schemas.openxmlformats.org/officeDocument/2006/relationships/tags" Target="../tags/tag28.xml"/></Relationships>
</file>

<file path=ppt/slides/_rels/slide3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6.xml"/><Relationship Id="rId4" Type="http://schemas.openxmlformats.org/officeDocument/2006/relationships/image" Target="../media/image98.png"/><Relationship Id="rId3" Type="http://schemas.openxmlformats.org/officeDocument/2006/relationships/tags" Target="../tags/tag31.xml"/><Relationship Id="rId2" Type="http://schemas.openxmlformats.org/officeDocument/2006/relationships/image" Target="../media/image96.png"/><Relationship Id="rId1" Type="http://schemas.openxmlformats.org/officeDocument/2006/relationships/tags" Target="../tags/tag30.xml"/></Relationships>
</file>

<file path=ppt/slides/_rels/slide3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6.xml"/><Relationship Id="rId5" Type="http://schemas.openxmlformats.org/officeDocument/2006/relationships/tags" Target="../tags/tag34.xml"/><Relationship Id="rId4" Type="http://schemas.openxmlformats.org/officeDocument/2006/relationships/image" Target="../media/image99.png"/><Relationship Id="rId3" Type="http://schemas.openxmlformats.org/officeDocument/2006/relationships/tags" Target="../tags/tag33.xml"/><Relationship Id="rId2" Type="http://schemas.openxmlformats.org/officeDocument/2006/relationships/image" Target="../media/image96.png"/><Relationship Id="rId1" Type="http://schemas.openxmlformats.org/officeDocument/2006/relationships/tags" Target="../tags/tag32.xml"/></Relationships>
</file>

<file path=ppt/slides/_rels/slide3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6.xml"/><Relationship Id="rId6" Type="http://schemas.openxmlformats.org/officeDocument/2006/relationships/image" Target="../media/image101.png"/><Relationship Id="rId5" Type="http://schemas.openxmlformats.org/officeDocument/2006/relationships/tags" Target="../tags/tag38.xml"/><Relationship Id="rId4" Type="http://schemas.openxmlformats.org/officeDocument/2006/relationships/tags" Target="../tags/tag37.xml"/><Relationship Id="rId3" Type="http://schemas.openxmlformats.org/officeDocument/2006/relationships/image" Target="../media/image100.png"/><Relationship Id="rId2" Type="http://schemas.openxmlformats.org/officeDocument/2006/relationships/tags" Target="../tags/tag36.xml"/><Relationship Id="rId1" Type="http://schemas.openxmlformats.org/officeDocument/2006/relationships/tags" Target="../tags/tag35.xml"/></Relationships>
</file>

<file path=ppt/slides/_rels/slide38.xml.rels><?xml version="1.0" encoding="UTF-8" standalone="yes"?>
<Relationships xmlns="http://schemas.openxmlformats.org/package/2006/relationships"><Relationship Id="rId9" Type="http://schemas.openxmlformats.org/officeDocument/2006/relationships/tags" Target="../tags/tag44.xml"/><Relationship Id="rId8" Type="http://schemas.openxmlformats.org/officeDocument/2006/relationships/image" Target="../media/image102.png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image" Target="../media/image96.png"/><Relationship Id="rId4" Type="http://schemas.openxmlformats.org/officeDocument/2006/relationships/tags" Target="../tags/tag41.xml"/><Relationship Id="rId3" Type="http://schemas.openxmlformats.org/officeDocument/2006/relationships/image" Target="../media/image100.png"/><Relationship Id="rId2" Type="http://schemas.openxmlformats.org/officeDocument/2006/relationships/tags" Target="../tags/tag40.xml"/><Relationship Id="rId10" Type="http://schemas.openxmlformats.org/officeDocument/2006/relationships/slideLayout" Target="../slideLayouts/slideLayout26.xml"/><Relationship Id="rId1" Type="http://schemas.openxmlformats.org/officeDocument/2006/relationships/tags" Target="../tags/tag39.xml"/></Relationships>
</file>

<file path=ppt/slides/_rels/slide3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2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45.xml"/><Relationship Id="rId3" Type="http://schemas.openxmlformats.org/officeDocument/2006/relationships/image" Target="../media/image103.png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3.xml"/><Relationship Id="rId8" Type="http://schemas.openxmlformats.org/officeDocument/2006/relationships/slideLayout" Target="../slideLayouts/slideLayout21.xml"/><Relationship Id="rId7" Type="http://schemas.openxmlformats.org/officeDocument/2006/relationships/tags" Target="../tags/tag47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104.png"/><Relationship Id="rId3" Type="http://schemas.openxmlformats.org/officeDocument/2006/relationships/tags" Target="../tags/tag46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4.xml"/><Relationship Id="rId5" Type="http://schemas.openxmlformats.org/officeDocument/2006/relationships/slideLayout" Target="../slideLayouts/slideLayout21.xml"/><Relationship Id="rId4" Type="http://schemas.openxmlformats.org/officeDocument/2006/relationships/tags" Target="../tags/tag49.xml"/><Relationship Id="rId3" Type="http://schemas.openxmlformats.org/officeDocument/2006/relationships/tags" Target="../tags/tag48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5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6.xml"/><Relationship Id="rId3" Type="http://schemas.openxmlformats.org/officeDocument/2006/relationships/slideLayout" Target="../slideLayouts/slideLayout25.xml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4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7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45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38.xml"/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11.emf"/><Relationship Id="rId4" Type="http://schemas.openxmlformats.org/officeDocument/2006/relationships/image" Target="../media/image110.emf"/><Relationship Id="rId3" Type="http://schemas.openxmlformats.org/officeDocument/2006/relationships/image" Target="../media/image109.emf"/><Relationship Id="rId2" Type="http://schemas.openxmlformats.org/officeDocument/2006/relationships/image" Target="../media/image108.emf"/><Relationship Id="rId1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5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6.xml"/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tags" Target="../tags/tag4.xml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image" Target="../media/image15.emf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29.png"/><Relationship Id="rId7" Type="http://schemas.openxmlformats.org/officeDocument/2006/relationships/image" Target="../media/image28.png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0" Type="http://schemas.openxmlformats.org/officeDocument/2006/relationships/notesSlide" Target="../notesSlides/notesSlide7.xml"/><Relationship Id="rId1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35.png"/><Relationship Id="rId8" Type="http://schemas.openxmlformats.org/officeDocument/2006/relationships/image" Target="../media/image34.png"/><Relationship Id="rId7" Type="http://schemas.openxmlformats.org/officeDocument/2006/relationships/image" Target="../media/image33.png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1" Type="http://schemas.openxmlformats.org/officeDocument/2006/relationships/notesSlide" Target="../notesSlides/notesSlide8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15.e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9.xml"/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17.emf"/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矩形 12"/>
          <p:cNvSpPr/>
          <p:nvPr/>
        </p:nvSpPr>
        <p:spPr>
          <a:xfrm>
            <a:off x="0" y="0"/>
            <a:ext cx="9144476" cy="5143500"/>
          </a:xfrm>
          <a:prstGeom prst="rect">
            <a:avLst/>
          </a:prstGeom>
          <a:gradFill>
            <a:gsLst>
              <a:gs pos="0">
                <a:schemeClr val="bg2"/>
              </a:gs>
              <a:gs pos="70000">
                <a:srgbClr val="E7E6E6">
                  <a:alpha val="0"/>
                </a:srgbClr>
              </a:gs>
              <a:gs pos="30000">
                <a:schemeClr val="bg2">
                  <a:alpha val="0"/>
                </a:schemeClr>
              </a:gs>
              <a:gs pos="100000">
                <a:schemeClr val="bg2">
                  <a:alpha val="10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1350"/>
          </a:p>
        </p:txBody>
      </p:sp>
      <p:sp>
        <p:nvSpPr>
          <p:cNvPr id="11" name="任意多边形 10"/>
          <p:cNvSpPr/>
          <p:nvPr/>
        </p:nvSpPr>
        <p:spPr>
          <a:xfrm>
            <a:off x="2617470" y="249555"/>
            <a:ext cx="4091464" cy="4642485"/>
          </a:xfrm>
          <a:custGeom>
            <a:avLst/>
            <a:gdLst>
              <a:gd name="adj1" fmla="val 2456"/>
              <a:gd name="a1" fmla="pin 0 adj1 50000"/>
              <a:gd name="x1" fmla="*/ ss a1 100000"/>
              <a:gd name="x4" fmla="+- r 0 x1"/>
              <a:gd name="y4" fmla="+- b 0 x1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8591" h="9748">
                <a:moveTo>
                  <a:pt x="0" y="0"/>
                </a:moveTo>
                <a:lnTo>
                  <a:pt x="8591" y="0"/>
                </a:lnTo>
                <a:lnTo>
                  <a:pt x="8591" y="1218"/>
                </a:lnTo>
                <a:lnTo>
                  <a:pt x="8380" y="1218"/>
                </a:lnTo>
                <a:lnTo>
                  <a:pt x="8380" y="198"/>
                </a:lnTo>
                <a:lnTo>
                  <a:pt x="211" y="198"/>
                </a:lnTo>
                <a:lnTo>
                  <a:pt x="211" y="1218"/>
                </a:lnTo>
                <a:lnTo>
                  <a:pt x="0" y="1218"/>
                </a:lnTo>
                <a:lnTo>
                  <a:pt x="0" y="0"/>
                </a:lnTo>
                <a:close/>
                <a:moveTo>
                  <a:pt x="8591" y="8534"/>
                </a:moveTo>
                <a:lnTo>
                  <a:pt x="8591" y="9748"/>
                </a:lnTo>
                <a:lnTo>
                  <a:pt x="0" y="9748"/>
                </a:lnTo>
                <a:lnTo>
                  <a:pt x="0" y="8534"/>
                </a:lnTo>
                <a:lnTo>
                  <a:pt x="211" y="8534"/>
                </a:lnTo>
                <a:lnTo>
                  <a:pt x="211" y="9550"/>
                </a:lnTo>
                <a:lnTo>
                  <a:pt x="8380" y="9550"/>
                </a:lnTo>
                <a:lnTo>
                  <a:pt x="8380" y="8534"/>
                </a:lnTo>
                <a:lnTo>
                  <a:pt x="8591" y="8534"/>
                </a:lnTo>
                <a:close/>
              </a:path>
            </a:pathLst>
          </a:custGeom>
          <a:solidFill>
            <a:srgbClr val="C00000">
              <a:alpha val="60000"/>
            </a:srgbClr>
          </a:soli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350">
              <a:solidFill>
                <a:schemeClr val="accent4">
                  <a:lumMod val="20000"/>
                  <a:lumOff val="80000"/>
                </a:schemeClr>
              </a:solidFill>
              <a:sym typeface="+mn-ea"/>
            </a:endParaRPr>
          </a:p>
        </p:txBody>
      </p:sp>
      <p:sp>
        <p:nvSpPr>
          <p:cNvPr id="14" name="矩形 13"/>
          <p:cNvSpPr/>
          <p:nvPr>
            <p:custDataLst>
              <p:tags r:id="rId1"/>
            </p:custDataLst>
          </p:nvPr>
        </p:nvSpPr>
        <p:spPr>
          <a:xfrm>
            <a:off x="0" y="828675"/>
            <a:ext cx="9144000" cy="3484245"/>
          </a:xfrm>
          <a:prstGeom prst="rect">
            <a:avLst/>
          </a:prstGeom>
          <a:solidFill>
            <a:srgbClr val="C00000"/>
          </a:solidFill>
          <a:ln>
            <a:noFill/>
          </a:ln>
          <a:effectLst>
            <a:outerShdw blurRad="254000" sx="103000" sy="103000" algn="ctr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lvl="0" algn="ctr">
              <a:buClrTx/>
              <a:buSzTx/>
              <a:buFontTx/>
            </a:pPr>
            <a:endParaRPr lang="zh-CN" altLang="en-US" sz="1350">
              <a:sym typeface="+mn-ea"/>
            </a:endParaRPr>
          </a:p>
        </p:txBody>
      </p:sp>
      <p:pic>
        <p:nvPicPr>
          <p:cNvPr id="12" name="图片 11" descr="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288" y="895310"/>
            <a:ext cx="2451306" cy="845588"/>
          </a:xfrm>
          <a:prstGeom prst="rect">
            <a:avLst/>
          </a:prstGeom>
        </p:spPr>
      </p:pic>
      <p:pic>
        <p:nvPicPr>
          <p:cNvPr id="2" name="图片 1" descr="6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47470" y="3646830"/>
            <a:ext cx="3005328" cy="606552"/>
          </a:xfrm>
          <a:prstGeom prst="rect">
            <a:avLst/>
          </a:prstGeom>
        </p:spPr>
      </p:pic>
      <p:sp>
        <p:nvSpPr>
          <p:cNvPr id="4" name="文本框 3"/>
          <p:cNvSpPr txBox="1"/>
          <p:nvPr>
            <p:custDataLst>
              <p:tags r:id="rId4"/>
            </p:custDataLst>
          </p:nvPr>
        </p:nvSpPr>
        <p:spPr>
          <a:xfrm>
            <a:off x="780415" y="2291080"/>
            <a:ext cx="776605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助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力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学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术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发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现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——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创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新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知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识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服</a:t>
            </a:r>
            <a:r>
              <a:rPr lang="en-US" altLang="zh-CN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</a:t>
            </a:r>
            <a:r>
              <a:rPr lang="zh-CN" altLang="en-US" sz="2800" b="1" cap="all" spc="300" dirty="0" smtClean="0">
                <a:solidFill>
                  <a:srgbClr val="FFFFFF"/>
                </a:solidFill>
                <a:latin typeface="Arial" panose="020B0604020202020204" pitchFamily="34" charset="0"/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务</a:t>
            </a:r>
            <a:endParaRPr lang="zh-CN" altLang="en-US" sz="2800" b="1" cap="all" spc="300" dirty="0" smtClean="0">
              <a:solidFill>
                <a:srgbClr val="FFFFFF"/>
              </a:solidFill>
              <a:latin typeface="Arial" panose="020B0604020202020204" pitchFamily="34" charset="0"/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68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学位论文全文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0815" y="478155"/>
            <a:ext cx="8575040" cy="342328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7545" y="478155"/>
            <a:ext cx="7027545" cy="4308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39868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学位论文全文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32080" y="739140"/>
            <a:ext cx="8879840" cy="42970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5600" y="454025"/>
            <a:ext cx="6693535" cy="4582160"/>
          </a:xfrm>
          <a:prstGeom prst="rect">
            <a:avLst/>
          </a:prstGeom>
        </p:spPr>
      </p:pic>
      <p:sp>
        <p:nvSpPr>
          <p:cNvPr id="10" name="TextBox 499"/>
          <p:cNvSpPr txBox="1"/>
          <p:nvPr/>
        </p:nvSpPr>
        <p:spPr>
          <a:xfrm>
            <a:off x="5277050" y="3123603"/>
            <a:ext cx="3326130" cy="344805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p>
            <a:pPr lvl="0" algn="r"/>
            <a:r>
              <a:rPr lang="zh-CN" altLang="en-US" sz="16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UKIJ Qolyazma" pitchFamily="18" charset="0"/>
              </a:rPr>
              <a:t>论文架构参考、快速浏览论文章节</a:t>
            </a:r>
            <a:endParaRPr lang="zh-CN" altLang="en-US" sz="16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UKIJ Qolyazma" pitchFamily="18" charset="0"/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5855" y="454025"/>
            <a:ext cx="7303770" cy="454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会议论文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8950" y="508635"/>
            <a:ext cx="8113395" cy="34512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995" y="2227580"/>
            <a:ext cx="8716010" cy="25203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会议论文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745" y="621665"/>
            <a:ext cx="8906510" cy="390080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2660" y="443865"/>
            <a:ext cx="7700645" cy="4429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发      现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65402" y="2713509"/>
            <a:ext cx="2287599" cy="24301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smtClean="0">
                <a:latin typeface="+mn-ea"/>
                <a:cs typeface="楷体" panose="02010609060101010101" pitchFamily="49" charset="-122"/>
              </a:rPr>
              <a:t>检</a:t>
            </a: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索</a:t>
            </a:r>
            <a:r>
              <a:rPr lang="zh-CN" altLang="en-US" sz="1600" b="1" smtClean="0">
                <a:latin typeface="+mn-ea"/>
                <a:cs typeface="楷体" panose="02010609060101010101" pitchFamily="49" charset="-122"/>
              </a:rPr>
              <a:t>范围广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所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有类型</a:t>
            </a: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资源一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框</a:t>
            </a: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检索</a:t>
            </a:r>
            <a:endParaRPr lang="en-US" altLang="zh-CN" sz="160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smtClean="0">
                <a:latin typeface="+mn-ea"/>
                <a:cs typeface="楷体" panose="02010609060101010101" pitchFamily="49" charset="-122"/>
              </a:rPr>
              <a:t>各</a:t>
            </a: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类型资源的限定检索。</a:t>
            </a:r>
            <a:endParaRPr lang="zh-CN" altLang="en-US" sz="1600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600" dirty="0" smtClean="0">
                <a:latin typeface="+mn-ea"/>
                <a:cs typeface="楷体" panose="02010609060101010101" pitchFamily="49" charset="-122"/>
              </a:rPr>
              <a:t>精准筛选所需资源</a:t>
            </a:r>
            <a:endParaRPr lang="en-US" altLang="zh-CN" sz="1600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endParaRPr lang="en-US" altLang="zh-CN" sz="1600" dirty="0"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173355" y="561340"/>
            <a:ext cx="3190875" cy="19069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b="1" smtClean="0">
                <a:solidFill>
                  <a:srgbClr val="C00000"/>
                </a:solidFill>
                <a:latin typeface="+mn-ea"/>
                <a:cs typeface="楷体" panose="02010609060101010101" pitchFamily="49" charset="-122"/>
                <a:sym typeface="+mn-ea"/>
              </a:rPr>
              <a:t>一站式</a:t>
            </a:r>
            <a:r>
              <a:rPr lang="zh-CN" b="1" smtClean="0">
                <a:latin typeface="+mn-ea"/>
                <a:cs typeface="楷体" panose="02010609060101010101" pitchFamily="49" charset="-122"/>
                <a:sym typeface="+mn-ea"/>
              </a:rPr>
              <a:t>获取各类资源</a:t>
            </a:r>
            <a:r>
              <a:rPr lang="en-US" altLang="zh-CN" b="1" smtClean="0">
                <a:latin typeface="+mn-ea"/>
                <a:cs typeface="楷体" panose="02010609060101010101" pitchFamily="49" charset="-122"/>
                <a:sym typeface="+mn-ea"/>
              </a:rPr>
              <a:t>             </a:t>
            </a:r>
            <a:endParaRPr lang="en-US" altLang="zh-CN" b="1" smtClean="0">
              <a:latin typeface="+mn-ea"/>
              <a:cs typeface="楷体" panose="02010609060101010101" pitchFamily="49" charset="-122"/>
              <a:sym typeface="+mn-ea"/>
            </a:endParaRPr>
          </a:p>
          <a:p>
            <a:pPr indent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None/>
              <a:defRPr/>
            </a:pPr>
            <a:r>
              <a:rPr lang="zh-CN" b="1" smtClean="0">
                <a:latin typeface="+mn-ea"/>
                <a:cs typeface="楷体" panose="02010609060101010101" pitchFamily="49" charset="-122"/>
                <a:sym typeface="+mn-ea"/>
              </a:rPr>
              <a:t>（期刊、学位、会议、标准、成果、</a:t>
            </a:r>
            <a:r>
              <a:rPr lang="en-US" altLang="zh-CN" b="1" smtClean="0">
                <a:latin typeface="+mn-ea"/>
                <a:cs typeface="楷体" panose="02010609060101010101" pitchFamily="49" charset="-122"/>
                <a:sym typeface="+mn-ea"/>
              </a:rPr>
              <a:t>OA</a:t>
            </a:r>
            <a:r>
              <a:rPr lang="zh-CN" altLang="en-US" b="1" smtClean="0">
                <a:latin typeface="+mn-ea"/>
                <a:cs typeface="楷体" panose="02010609060101010101" pitchFamily="49" charset="-122"/>
                <a:sym typeface="+mn-ea"/>
              </a:rPr>
              <a:t>论文、国家社会期刊、中信所馆藏资源</a:t>
            </a:r>
            <a:r>
              <a:rPr lang="zh-CN" b="1" smtClean="0">
                <a:latin typeface="+mn-ea"/>
                <a:cs typeface="楷体" panose="02010609060101010101" pitchFamily="49" charset="-122"/>
                <a:sym typeface="+mn-ea"/>
              </a:rPr>
              <a:t>）</a:t>
            </a:r>
            <a:endParaRPr lang="zh-CN" altLang="en-US"/>
          </a:p>
        </p:txBody>
      </p:sp>
      <p:grpSp>
        <p:nvGrpSpPr>
          <p:cNvPr id="10" name="组合 9"/>
          <p:cNvGrpSpPr/>
          <p:nvPr/>
        </p:nvGrpSpPr>
        <p:grpSpPr>
          <a:xfrm rot="1560000">
            <a:off x="8093075" y="1100455"/>
            <a:ext cx="1023620" cy="482600"/>
            <a:chOff x="8132" y="1036"/>
            <a:chExt cx="1612" cy="760"/>
          </a:xfrm>
        </p:grpSpPr>
        <p:sp>
          <p:nvSpPr>
            <p:cNvPr id="11" name="圆角矩形 10"/>
            <p:cNvSpPr/>
            <p:nvPr>
              <p:custDataLst>
                <p:tags r:id="rId8"/>
              </p:custDataLst>
            </p:nvPr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2" name="文本框 11"/>
            <p:cNvSpPr txBox="1"/>
            <p:nvPr>
              <p:custDataLst>
                <p:tags r:id="rId9"/>
              </p:custDataLst>
            </p:nvPr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7" name="图片 6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3479800" y="434340"/>
            <a:ext cx="4052570" cy="45154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3050" y="621030"/>
            <a:ext cx="7858760" cy="4154170"/>
          </a:xfrm>
          <a:prstGeom prst="rect">
            <a:avLst/>
          </a:prstGeom>
        </p:spPr>
      </p:pic>
      <p:sp>
        <p:nvSpPr>
          <p:cNvPr id="7" name="矩形 6"/>
          <p:cNvSpPr/>
          <p:nvPr>
            <p:custDataLst>
              <p:tags r:id="rId5"/>
            </p:custDataLst>
          </p:nvPr>
        </p:nvSpPr>
        <p:spPr>
          <a:xfrm>
            <a:off x="4818380" y="2991485"/>
            <a:ext cx="2724785" cy="98361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一键综合筛选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核心期刊</a:t>
            </a:r>
            <a:endParaRPr lang="zh-CN" altLang="en-US" sz="1600" b="1" dirty="0">
              <a:solidFill>
                <a:srgbClr val="C00000"/>
              </a:solidFill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高质量文献</a:t>
            </a:r>
            <a:endParaRPr lang="zh-CN" altLang="en-US" sz="1600" b="1" dirty="0">
              <a:solidFill>
                <a:srgbClr val="C00000"/>
              </a:solidFill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 rot="1560000">
            <a:off x="7841615" y="570230"/>
            <a:ext cx="1023620" cy="482600"/>
            <a:chOff x="8132" y="1036"/>
            <a:chExt cx="1612" cy="760"/>
          </a:xfrm>
        </p:grpSpPr>
        <p:sp>
          <p:nvSpPr>
            <p:cNvPr id="11" name="圆角矩形 10"/>
            <p:cNvSpPr/>
            <p:nvPr/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12" name="文本框 11"/>
            <p:cNvSpPr txBox="1"/>
            <p:nvPr/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2" y="876665"/>
            <a:ext cx="2105816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词表检索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对</a:t>
            </a:r>
            <a:r>
              <a:rPr lang="zh-CN" altLang="en-US" sz="1400" dirty="0" smtClean="0">
                <a:latin typeface="+mn-ea"/>
                <a:cs typeface="楷体" panose="02010609060101010101" pitchFamily="49" charset="-122"/>
              </a:rPr>
              <a:t>检索词进行词间关系的可视化</a:t>
            </a: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展示</a:t>
            </a:r>
            <a:endParaRPr lang="en-US" altLang="zh-CN" sz="140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smtClean="0">
                <a:latin typeface="+mn-ea"/>
                <a:cs typeface="楷体" panose="02010609060101010101" pitchFamily="49" charset="-122"/>
              </a:rPr>
              <a:t>单击即可检索。</a:t>
            </a:r>
            <a:endParaRPr lang="en-US" altLang="zh-CN" sz="1400" dirty="0"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8" name="文本框 17"/>
          <p:cNvSpPr txBox="1"/>
          <p:nvPr/>
        </p:nvSpPr>
        <p:spPr>
          <a:xfrm>
            <a:off x="1537751" y="54681"/>
            <a:ext cx="88998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347980" y="2739390"/>
            <a:ext cx="2105025" cy="199072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2427605" y="598170"/>
            <a:ext cx="6666230" cy="4201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1615318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实体识别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b="1" smtClean="0">
                <a:solidFill>
                  <a:srgbClr val="C00000"/>
                </a:solidFill>
                <a:latin typeface="+mn-ea"/>
              </a:rPr>
              <a:t>学者</a:t>
            </a:r>
            <a:endParaRPr lang="en-US" altLang="zh-CN" sz="1400" b="1" smtClean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期刊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机构</a:t>
            </a:r>
            <a:endParaRPr lang="en-US" altLang="zh-CN" sz="1400" dirty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37751" y="5468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360" y="4525645"/>
            <a:ext cx="570166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多种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  <a:sym typeface="+mn-ea"/>
              </a:rPr>
              <a:t>智能识别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方式方便快捷</a:t>
            </a:r>
            <a:r>
              <a:rPr lang="en-US" altLang="zh-CN" b="1" dirty="0">
                <a:latin typeface="+mn-ea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（期刊、机构、学者）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1560000">
            <a:off x="7992110" y="447675"/>
            <a:ext cx="1023620" cy="482600"/>
            <a:chOff x="8132" y="1036"/>
            <a:chExt cx="1612" cy="760"/>
          </a:xfrm>
        </p:grpSpPr>
        <p:sp>
          <p:nvSpPr>
            <p:cNvPr id="14" name="圆角矩形 13"/>
            <p:cNvSpPr/>
            <p:nvPr/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66190" y="1403350"/>
            <a:ext cx="7488555" cy="26866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41170" y="908050"/>
            <a:ext cx="6294120" cy="354457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28800" y="847725"/>
            <a:ext cx="3514725" cy="344805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210050" y="458470"/>
            <a:ext cx="3390900" cy="40671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1615318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实体识别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学者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b="1" smtClean="0">
                <a:solidFill>
                  <a:srgbClr val="C00000"/>
                </a:solidFill>
                <a:latin typeface="+mn-ea"/>
              </a:rPr>
              <a:t>期刊</a:t>
            </a:r>
            <a:endParaRPr lang="en-US" altLang="zh-CN" sz="1400" b="1" smtClean="0">
              <a:solidFill>
                <a:srgbClr val="C00000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机构</a:t>
            </a:r>
            <a:endParaRPr lang="en-US" altLang="zh-CN" sz="1400" dirty="0">
              <a:solidFill>
                <a:prstClr val="black"/>
              </a:solidFill>
              <a:latin typeface="+mn-ea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37751" y="5468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360" y="4525645"/>
            <a:ext cx="570166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多种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  <a:sym typeface="+mn-ea"/>
              </a:rPr>
              <a:t>智能识别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方式方便快捷</a:t>
            </a:r>
            <a:r>
              <a:rPr lang="en-US" altLang="zh-CN" b="1" dirty="0">
                <a:latin typeface="+mn-ea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（期刊、机构、学者）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1560000">
            <a:off x="7992110" y="447675"/>
            <a:ext cx="1023620" cy="482600"/>
            <a:chOff x="8132" y="1036"/>
            <a:chExt cx="1612" cy="760"/>
          </a:xfrm>
        </p:grpSpPr>
        <p:sp>
          <p:nvSpPr>
            <p:cNvPr id="14" name="圆角矩形 13"/>
            <p:cNvSpPr/>
            <p:nvPr/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10" name="图片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12190" y="1419860"/>
            <a:ext cx="8131810" cy="310578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28800" y="680720"/>
            <a:ext cx="5861685" cy="39452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213482" y="1005570"/>
            <a:ext cx="1615318" cy="1706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n"/>
              <a:defRPr/>
            </a:pPr>
            <a:r>
              <a:rPr lang="zh-CN" altLang="en-US" sz="1600" b="1" dirty="0" smtClean="0">
                <a:latin typeface="+mn-ea"/>
                <a:cs typeface="楷体" panose="02010609060101010101" pitchFamily="49" charset="-122"/>
              </a:rPr>
              <a:t>实体识别</a:t>
            </a:r>
            <a:endParaRPr lang="en-US" altLang="zh-CN" sz="1600" b="1" dirty="0" smtClean="0">
              <a:latin typeface="+mn-ea"/>
              <a:cs typeface="楷体" panose="02010609060101010101" pitchFamily="49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学者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smtClean="0">
                <a:solidFill>
                  <a:prstClr val="black"/>
                </a:solidFill>
                <a:latin typeface="+mn-ea"/>
              </a:rPr>
              <a:t>期刊</a:t>
            </a:r>
            <a:endParaRPr lang="en-US" altLang="zh-CN" sz="1400" smtClean="0">
              <a:solidFill>
                <a:prstClr val="black"/>
              </a:solidFill>
              <a:latin typeface="+mn-ea"/>
            </a:endParaRPr>
          </a:p>
          <a:p>
            <a:pPr>
              <a:lnSpc>
                <a:spcPct val="200000"/>
              </a:lnSpc>
            </a:pPr>
            <a:r>
              <a:rPr lang="zh-CN" altLang="en-US" sz="1400" b="1" smtClean="0">
                <a:solidFill>
                  <a:srgbClr val="C00000"/>
                </a:solidFill>
                <a:latin typeface="+mn-ea"/>
              </a:rPr>
              <a:t>机构</a:t>
            </a:r>
            <a:endParaRPr lang="zh-CN" altLang="en-US" sz="1400" b="1" dirty="0" smtClean="0">
              <a:solidFill>
                <a:srgbClr val="C00000"/>
              </a:solidFill>
              <a:latin typeface="+mn-ea"/>
            </a:endParaRPr>
          </a:p>
        </p:txBody>
      </p:sp>
      <p:grpSp>
        <p:nvGrpSpPr>
          <p:cNvPr id="31" name="组合 30" hidden="1"/>
          <p:cNvGrpSpPr/>
          <p:nvPr/>
        </p:nvGrpSpPr>
        <p:grpSpPr>
          <a:xfrm>
            <a:off x="67144" y="1377095"/>
            <a:ext cx="5514919" cy="2550102"/>
            <a:chOff x="67144" y="1377095"/>
            <a:chExt cx="5514919" cy="2550102"/>
          </a:xfrm>
        </p:grpSpPr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65403" y="1741082"/>
              <a:ext cx="5356617" cy="1062506"/>
            </a:xfrm>
            <a:prstGeom prst="rect">
              <a:avLst/>
            </a:prstGeom>
          </p:spPr>
        </p:pic>
        <p:sp>
          <p:nvSpPr>
            <p:cNvPr id="25" name="文本框 24"/>
            <p:cNvSpPr txBox="1"/>
            <p:nvPr/>
          </p:nvSpPr>
          <p:spPr>
            <a:xfrm>
              <a:off x="67144" y="1377095"/>
              <a:ext cx="361077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实体识别：人名、刊名、机构名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65402" y="3397074"/>
              <a:ext cx="5356617" cy="530123"/>
            </a:xfrm>
            <a:prstGeom prst="rect">
              <a:avLst/>
            </a:prstGeom>
          </p:spPr>
        </p:pic>
        <p:sp>
          <p:nvSpPr>
            <p:cNvPr id="29" name="文本框 28"/>
            <p:cNvSpPr txBox="1"/>
            <p:nvPr/>
          </p:nvSpPr>
          <p:spPr>
            <a:xfrm>
              <a:off x="111663" y="3031209"/>
              <a:ext cx="5470400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</a:rPr>
                <a:t>组合检索：作者刊名、作者主题、主题刊名、合作者</a:t>
              </a:r>
              <a:endParaRPr lang="zh-CN" altLang="en-US" dirty="0">
                <a:solidFill>
                  <a:srgbClr val="C00000"/>
                </a:solidFill>
              </a:endParaRPr>
            </a:p>
          </p:txBody>
        </p:sp>
      </p:grpSp>
      <p:pic>
        <p:nvPicPr>
          <p:cNvPr id="32" name="图片 31" hidden="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677" y="1394163"/>
            <a:ext cx="5456386" cy="3203051"/>
          </a:xfrm>
          <a:prstGeom prst="rect">
            <a:avLst/>
          </a:prstGeom>
        </p:spPr>
      </p:pic>
      <p:sp>
        <p:nvSpPr>
          <p:cNvPr id="24" name="矩形 23" hidden="1"/>
          <p:cNvSpPr/>
          <p:nvPr/>
        </p:nvSpPr>
        <p:spPr>
          <a:xfrm>
            <a:off x="4548830" y="1280622"/>
            <a:ext cx="4343160" cy="2954655"/>
          </a:xfrm>
          <a:prstGeom prst="rect">
            <a:avLst/>
          </a:prstGeom>
          <a:solidFill>
            <a:srgbClr val="FFFFFF"/>
          </a:solidFill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统一检索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分类检索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高级检索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&amp;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专业检索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检索历史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二次检索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智能检索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跨语言检索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pitchFamily="2" charset="2"/>
              <a:buChar char="ü"/>
              <a:defRPr/>
            </a:pP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扩展检索（敬请期待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……</a:t>
            </a:r>
            <a:r>
              <a:rPr lang="zh-CN" altLang="en-US" dirty="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）</a:t>
            </a: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pic>
        <p:nvPicPr>
          <p:cNvPr id="19" name="图片 18" hidden="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5574" y="1290199"/>
            <a:ext cx="5926176" cy="291967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1537751" y="54681"/>
            <a:ext cx="93166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智能化服务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3360" y="4525645"/>
            <a:ext cx="5701665" cy="50673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多种</a:t>
            </a:r>
            <a:r>
              <a:rPr lang="zh-CN" altLang="en-US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  <a:sym typeface="+mn-ea"/>
              </a:rPr>
              <a:t>智能识别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方式方便快捷</a:t>
            </a:r>
            <a:r>
              <a:rPr lang="en-US" altLang="zh-CN" b="1" dirty="0">
                <a:latin typeface="+mn-ea"/>
                <a:cs typeface="楷体" panose="02010609060101010101" pitchFamily="49" charset="-122"/>
                <a:sym typeface="+mn-ea"/>
              </a:rPr>
              <a:t>   </a:t>
            </a:r>
            <a:r>
              <a:rPr lang="zh-CN" altLang="en-US" b="1" dirty="0">
                <a:latin typeface="+mn-ea"/>
                <a:cs typeface="楷体" panose="02010609060101010101" pitchFamily="49" charset="-122"/>
                <a:sym typeface="+mn-ea"/>
              </a:rPr>
              <a:t>（期刊、机构、学者）</a:t>
            </a:r>
            <a:endParaRPr lang="zh-CN" altLang="en-US"/>
          </a:p>
        </p:txBody>
      </p:sp>
      <p:grpSp>
        <p:nvGrpSpPr>
          <p:cNvPr id="7" name="组合 6"/>
          <p:cNvGrpSpPr/>
          <p:nvPr/>
        </p:nvGrpSpPr>
        <p:grpSpPr>
          <a:xfrm rot="1560000">
            <a:off x="7992110" y="447675"/>
            <a:ext cx="1023620" cy="482600"/>
            <a:chOff x="8132" y="1036"/>
            <a:chExt cx="1612" cy="760"/>
          </a:xfrm>
        </p:grpSpPr>
        <p:sp>
          <p:nvSpPr>
            <p:cNvPr id="14" name="圆角矩形 13"/>
            <p:cNvSpPr/>
            <p:nvPr/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9" name="文本框 8"/>
            <p:cNvSpPr txBox="1"/>
            <p:nvPr/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75385" y="1347470"/>
            <a:ext cx="7867015" cy="3270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22425" y="1005840"/>
            <a:ext cx="6699885" cy="321500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98905" y="1347470"/>
            <a:ext cx="7266305" cy="323977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22425" y="561340"/>
            <a:ext cx="5971540" cy="41040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定       位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10"/>
          <p:cNvGrpSpPr/>
          <p:nvPr/>
        </p:nvGrpSpPr>
        <p:grpSpPr>
          <a:xfrm>
            <a:off x="314960" y="1530350"/>
            <a:ext cx="8626475" cy="3469005"/>
            <a:chOff x="276352" y="1207291"/>
            <a:chExt cx="8529955" cy="3210580"/>
          </a:xfrm>
        </p:grpSpPr>
        <p:sp>
          <p:nvSpPr>
            <p:cNvPr id="8" name="Rectangle 9"/>
            <p:cNvSpPr/>
            <p:nvPr/>
          </p:nvSpPr>
          <p:spPr>
            <a:xfrm>
              <a:off x="276352" y="1492612"/>
              <a:ext cx="8382000" cy="2411597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前言标题"/>
            <p:cNvSpPr>
              <a:spLocks noChangeArrowheads="1"/>
            </p:cNvSpPr>
            <p:nvPr/>
          </p:nvSpPr>
          <p:spPr bwMode="auto">
            <a:xfrm>
              <a:off x="276352" y="1207291"/>
              <a:ext cx="8529955" cy="32105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     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万方数据知识服务平台为大家提供海量学术文献的统一发现服务，有助于了解检索主题的国内外最新研究进展、进行研究趋势分析、学术交流、是论文写作过程中的得力助手。</a:t>
              </a:r>
              <a:r>
                <a:rPr lang="zh-CN" altLang="en-US" sz="1600" b="1" dirty="0">
                  <a:sym typeface="+mn-ea"/>
                </a:rPr>
                <a:t>围绕”知识服务“领域的一条产品主线，打造“学术资源发现服务”，更好地服务于用户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 indent="0" fontAlgn="auto">
                <a:lnSpc>
                  <a:spcPct val="100000"/>
                </a:lnSpc>
              </a:pPr>
              <a:endParaRPr lang="zh-CN" altLang="en-US" sz="1600" b="1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b="1" smtClean="0">
                  <a:latin typeface="微软雅黑" panose="020B0503020204020204" charset="-122"/>
                  <a:ea typeface="微软雅黑" panose="020B0503020204020204" charset="-122"/>
                </a:rPr>
                <a:t>文献资源：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资源类型：</a:t>
              </a: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学术资源文献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、技术规范、方志文献等</a:t>
              </a: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10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余种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</a:t>
              </a: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多维度分析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：学者、机构、关键词</a:t>
              </a: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知识脉络分析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</a:t>
              </a: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学科领域：</a:t>
              </a: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全</a:t>
              </a:r>
              <a:r>
                <a:rPr lang="zh-CN" sz="1600" smtClean="0">
                  <a:latin typeface="微软雅黑" panose="020B0503020204020204" charset="-122"/>
                  <a:ea typeface="微软雅黑" panose="020B0503020204020204" charset="-122"/>
                </a:rPr>
                <a:t>学科覆盖</a:t>
              </a:r>
              <a:endParaRPr 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r>
                <a:rPr lang="zh-CN" sz="1600" smtClean="0">
                  <a:latin typeface="微软雅黑" panose="020B0503020204020204" charset="-122"/>
                  <a:ea typeface="微软雅黑" panose="020B0503020204020204" charset="-122"/>
                </a:rPr>
                <a:t> </a:t>
              </a:r>
              <a:r>
                <a:rPr lang="en-US" altLang="zh-CN" sz="1600" smtClean="0">
                  <a:latin typeface="微软雅黑" panose="020B0503020204020204" charset="-122"/>
                  <a:ea typeface="微软雅黑" panose="020B0503020204020204" charset="-122"/>
                </a:rPr>
                <a:t>                </a:t>
              </a:r>
              <a:r>
                <a:rPr lang="zh-CN" sz="1600" smtClean="0">
                  <a:latin typeface="微软雅黑" panose="020B0503020204020204" charset="-122"/>
                  <a:ea typeface="微软雅黑" panose="020B0503020204020204" charset="-122"/>
                </a:rPr>
                <a:t>全文获取：在线阅读、下载、</a:t>
              </a: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</a:rPr>
                <a:t>原文传递</a:t>
              </a:r>
              <a:r>
                <a:rPr lang="zh-CN" sz="1600" smtClean="0">
                  <a:latin typeface="微软雅黑" panose="020B0503020204020204" charset="-122"/>
                  <a:ea typeface="微软雅黑" panose="020B0503020204020204" charset="-122"/>
                </a:rPr>
                <a:t>、全文直达等</a:t>
              </a:r>
              <a:endParaRPr lang="en-US" altLang="zh-CN" sz="1600" smtClean="0">
                <a:latin typeface="微软雅黑" panose="020B0503020204020204" charset="-122"/>
                <a:ea typeface="微软雅黑" panose="020B0503020204020204" charset="-122"/>
              </a:endParaRPr>
            </a:p>
            <a:p>
              <a:pPr>
                <a:lnSpc>
                  <a:spcPts val="2500"/>
                </a:lnSpc>
              </a:pPr>
              <a:endParaRPr lang="zh-CN" altLang="en-US" sz="1600" b="1" dirty="0">
                <a:sym typeface="+mn-ea"/>
              </a:endParaRPr>
            </a:p>
            <a:p>
              <a:pPr>
                <a:lnSpc>
                  <a:spcPts val="2500"/>
                </a:lnSpc>
              </a:pPr>
              <a:r>
                <a:rPr lang="zh-CN" altLang="en-US" sz="1600" b="1" smtClean="0">
                  <a:solidFill>
                    <a:srgbClr val="C0000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为人们获取知识、创造知识提供高标准的产品和服务；让知识的学习、发现、创造更加愉悦！</a:t>
              </a:r>
              <a:endPara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Title 1"/>
          <p:cNvSpPr txBox="1"/>
          <p:nvPr/>
        </p:nvSpPr>
        <p:spPr>
          <a:xfrm>
            <a:off x="605790" y="781685"/>
            <a:ext cx="8185785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2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 cap="all" spc="68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万方数据知识服务平台              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24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hlinkClick r:id="rId5"/>
              </a:rPr>
              <a:t>www.wanfangdata.com.cn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                             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学术资源发现服务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109196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+mn-ea"/>
              </a:rPr>
              <a:t> 获        取      </a:t>
            </a:r>
            <a:endParaRPr lang="zh-CN" altLang="en-US" sz="1100" dirty="0">
              <a:solidFill>
                <a:srgbClr val="FFFFFF"/>
              </a:solidFill>
              <a:latin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32080" y="409575"/>
            <a:ext cx="4699635" cy="1783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下载 </a:t>
            </a:r>
            <a:r>
              <a:rPr lang="en-US" altLang="zh-CN" sz="1400" b="1" smtClean="0">
                <a:latin typeface="+mn-ea"/>
                <a:cs typeface="楷体" panose="02010609060101010101" pitchFamily="49" charset="-122"/>
              </a:rPr>
              <a:t>    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 在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线阅读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全文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多种格式批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量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导出 （引用） </a:t>
            </a:r>
            <a:endParaRPr lang="en-US" altLang="zh-CN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收藏  分享 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原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文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传递 （期刊、学位增强） </a:t>
            </a:r>
            <a:endParaRPr lang="zh-CN" altLang="en-US" sz="1400" b="1" smtClean="0">
              <a:latin typeface="+mn-ea"/>
              <a:cs typeface="楷体" panose="02010609060101010101" pitchFamily="49" charset="-122"/>
            </a:endParaRPr>
          </a:p>
          <a:p>
            <a:pPr marL="285750" lvl="0" indent="-285750">
              <a:spcBef>
                <a:spcPts val="600"/>
              </a:spcBef>
              <a:spcAft>
                <a:spcPts val="600"/>
              </a:spcAft>
              <a:buSzPct val="75000"/>
              <a:defRPr/>
            </a:pP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多</a:t>
            </a:r>
            <a:r>
              <a:rPr lang="zh-CN" altLang="en-US" sz="1400" b="1" dirty="0" smtClean="0">
                <a:latin typeface="+mn-ea"/>
                <a:cs typeface="楷体" panose="02010609060101010101" pitchFamily="49" charset="-122"/>
              </a:rPr>
              <a:t>来源</a:t>
            </a:r>
            <a:r>
              <a:rPr lang="zh-CN" altLang="en-US" sz="1400" b="1" smtClean="0">
                <a:latin typeface="+mn-ea"/>
                <a:cs typeface="楷体" panose="02010609060101010101" pitchFamily="49" charset="-122"/>
              </a:rPr>
              <a:t>获取  </a:t>
            </a:r>
            <a:endParaRPr lang="zh-CN" altLang="en-US" sz="1200" dirty="0">
              <a:latin typeface="+mn-ea"/>
              <a:cs typeface="楷体" panose="02010609060101010101" pitchFamily="49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3043555" y="330200"/>
            <a:ext cx="5543550" cy="213360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9535" y="913130"/>
            <a:ext cx="5238750" cy="186690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3555" y="1316355"/>
            <a:ext cx="5743575" cy="19812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89425" y="1677035"/>
            <a:ext cx="4760595" cy="33972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438910" y="1109980"/>
            <a:ext cx="7630160" cy="372046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080" y="2326005"/>
            <a:ext cx="4962525" cy="2095500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66775" y="2706370"/>
            <a:ext cx="8001000" cy="21240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828165" y="1763395"/>
            <a:ext cx="7244715" cy="311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矩形 2"/>
          <p:cNvSpPr/>
          <p:nvPr/>
        </p:nvSpPr>
        <p:spPr>
          <a:xfrm>
            <a:off x="-24775" y="-2857"/>
            <a:ext cx="3560299" cy="5145718"/>
          </a:xfrm>
          <a:prstGeom prst="rect">
            <a:avLst/>
          </a:prstGeom>
          <a:gradFill>
            <a:gsLst>
              <a:gs pos="0">
                <a:srgbClr val="210E31"/>
              </a:gs>
              <a:gs pos="100000">
                <a:srgbClr val="26103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81" name="Text Placeholder 33"/>
          <p:cNvSpPr txBox="1"/>
          <p:nvPr/>
        </p:nvSpPr>
        <p:spPr>
          <a:xfrm>
            <a:off x="7091691" y="124422"/>
            <a:ext cx="1723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r"/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智搜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- 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资源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&amp;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功能</a:t>
            </a:r>
            <a:endParaRPr lang="zh-CN" altLang="en-US" sz="1400" dirty="0">
              <a:solidFill>
                <a:srgbClr val="525068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82" name="文本框 6"/>
          <p:cNvSpPr txBox="1"/>
          <p:nvPr/>
        </p:nvSpPr>
        <p:spPr>
          <a:xfrm>
            <a:off x="288818" y="88555"/>
            <a:ext cx="1115986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多维揭示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3" name="文本框 1"/>
          <p:cNvSpPr txBox="1"/>
          <p:nvPr/>
        </p:nvSpPr>
        <p:spPr>
          <a:xfrm>
            <a:off x="180901" y="808106"/>
            <a:ext cx="3142280" cy="3766927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 聚类筛选：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筛选需要的获取范围、文献类型、发表年份等，帮助用户缩小检索范围；</a:t>
            </a:r>
            <a:endParaRPr lang="zh-CN" altLang="en-US" sz="14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 二次检索：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在结果中检索，帮助用户精准查找；</a:t>
            </a:r>
            <a:endParaRPr lang="zh-CN" altLang="en-US" sz="14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 可视化图形：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易于理解，突出重点，辅助用户扩展文献阅读范围。</a:t>
            </a:r>
            <a:endParaRPr lang="zh-CN" altLang="en-US" sz="1400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 统计分析：</a:t>
            </a:r>
            <a:r>
              <a:rPr lang="zh-CN" altLang="en-US" sz="1400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基于检索结果进行多维度聚类分析，帮助用户了解研究主题信息 。</a:t>
            </a:r>
            <a:endParaRPr lang="zh-CN" altLang="en-US" sz="1400" kern="0" dirty="0">
              <a:solidFill>
                <a:srgbClr val="000000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4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40174" y="620521"/>
            <a:ext cx="4226843" cy="205835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8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55410" y="2792186"/>
            <a:ext cx="4211608" cy="201201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3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矩形 2"/>
          <p:cNvSpPr/>
          <p:nvPr/>
        </p:nvSpPr>
        <p:spPr>
          <a:xfrm>
            <a:off x="-24775" y="-2857"/>
            <a:ext cx="3560299" cy="5145717"/>
          </a:xfrm>
          <a:prstGeom prst="rect">
            <a:avLst/>
          </a:prstGeom>
          <a:gradFill>
            <a:gsLst>
              <a:gs pos="0">
                <a:srgbClr val="210E31"/>
              </a:gs>
              <a:gs pos="100000">
                <a:srgbClr val="26103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37" name="Text Placeholder 33"/>
          <p:cNvSpPr txBox="1"/>
          <p:nvPr/>
        </p:nvSpPr>
        <p:spPr>
          <a:xfrm>
            <a:off x="7091690" y="124422"/>
            <a:ext cx="1723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r"/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智搜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- 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资源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&amp;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功能</a:t>
            </a:r>
            <a:endParaRPr lang="zh-CN" altLang="en-US" sz="1400" dirty="0">
              <a:solidFill>
                <a:srgbClr val="525068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38" name="文本框 6"/>
          <p:cNvSpPr txBox="1"/>
          <p:nvPr/>
        </p:nvSpPr>
        <p:spPr>
          <a:xfrm>
            <a:off x="288818" y="88555"/>
            <a:ext cx="1387999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特色功能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导出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9" name="文本框 1"/>
          <p:cNvSpPr txBox="1"/>
          <p:nvPr/>
        </p:nvSpPr>
        <p:spPr>
          <a:xfrm>
            <a:off x="180975" y="808355"/>
            <a:ext cx="3152140" cy="250444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单篇</a:t>
            </a:r>
            <a:r>
              <a:rPr lang="en-US" altLang="zh-CN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引用</a:t>
            </a: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使单篇</a:t>
            </a:r>
            <a:r>
              <a:rPr lang="en-US" altLang="zh-CN" sz="1400" kern="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引用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流程更加快捷</a:t>
            </a:r>
            <a:endParaRPr lang="zh-CN" altLang="en-US" sz="1400" b="1" kern="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批量</a:t>
            </a:r>
            <a:r>
              <a:rPr lang="en-US" altLang="zh-CN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引用</a:t>
            </a: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黑体" panose="02010609060101010101" charset="-122"/>
                <a:ea typeface="黑体" panose="02010609060101010101" charset="-122"/>
                <a:sym typeface="+mn-ea"/>
              </a:rPr>
              <a:t>强化个性化编辑功能，支持对导出的文献列表自定义排序，支持对导出格式的自定义编辑与保存</a:t>
            </a:r>
            <a:endParaRPr lang="zh-CN" altLang="en-US" sz="1400" b="1" kern="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pic>
        <p:nvPicPr>
          <p:cNvPr id="14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64633" y="628139"/>
            <a:ext cx="4232556" cy="111884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1" name="图片 4"/>
          <p:cNvPicPr>
            <a:picLocks noChangeAspect="1"/>
          </p:cNvPicPr>
          <p:nvPr/>
        </p:nvPicPr>
        <p:blipFill>
          <a:blip r:embed="rId2"/>
          <a:srcRect b="29125"/>
          <a:stretch>
            <a:fillRect/>
          </a:stretch>
        </p:blipFill>
        <p:spPr>
          <a:xfrm>
            <a:off x="4064633" y="3147993"/>
            <a:ext cx="4236048" cy="179967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42" name="图片 13"/>
          <p:cNvPicPr>
            <a:picLocks noChangeAspect="1"/>
          </p:cNvPicPr>
          <p:nvPr/>
        </p:nvPicPr>
        <p:blipFill>
          <a:blip r:embed="rId3"/>
          <a:srcRect b="35378"/>
          <a:stretch>
            <a:fillRect/>
          </a:stretch>
        </p:blipFill>
        <p:spPr>
          <a:xfrm>
            <a:off x="4064633" y="1835536"/>
            <a:ext cx="4231921" cy="122390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矩形 2"/>
          <p:cNvSpPr/>
          <p:nvPr/>
        </p:nvSpPr>
        <p:spPr>
          <a:xfrm>
            <a:off x="-24775" y="-2857"/>
            <a:ext cx="3560299" cy="5145716"/>
          </a:xfrm>
          <a:prstGeom prst="rect">
            <a:avLst/>
          </a:prstGeom>
          <a:gradFill>
            <a:gsLst>
              <a:gs pos="0">
                <a:srgbClr val="210E31"/>
              </a:gs>
              <a:gs pos="100000">
                <a:srgbClr val="26103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51" name="Text Placeholder 33"/>
          <p:cNvSpPr txBox="1"/>
          <p:nvPr/>
        </p:nvSpPr>
        <p:spPr>
          <a:xfrm>
            <a:off x="7091689" y="124422"/>
            <a:ext cx="1723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r"/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智搜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- 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资源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&amp;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功能</a:t>
            </a:r>
            <a:endParaRPr lang="zh-CN" altLang="en-US" sz="1400" dirty="0">
              <a:solidFill>
                <a:srgbClr val="525068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52" name="文本框 6"/>
          <p:cNvSpPr txBox="1"/>
          <p:nvPr/>
        </p:nvSpPr>
        <p:spPr>
          <a:xfrm>
            <a:off x="288818" y="88555"/>
            <a:ext cx="1890764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特色功能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个性化推荐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3" name="文本框 1"/>
          <p:cNvSpPr txBox="1"/>
          <p:nvPr/>
        </p:nvSpPr>
        <p:spPr>
          <a:xfrm>
            <a:off x="180901" y="808106"/>
            <a:ext cx="3152120" cy="376692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智能推荐：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根据用户的检索偏好推荐近期发表的核心文献，扩充兴趣领域文献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科技热词：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推荐当年热度较高的科技类主题，知晓科技发展潮流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热点专题：</a:t>
            </a:r>
            <a:r>
              <a:rPr lang="zh-CN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展示当前热点的相关文献，了解热点领域现状</a:t>
            </a:r>
            <a:endParaRPr lang="zh-CN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科技前沿：</a:t>
            </a:r>
            <a:r>
              <a:rPr lang="zh-CN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推荐科技类文章，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把握前沿科技发展态势</a:t>
            </a:r>
            <a:endParaRPr lang="zh-CN" altLang="en-US" sz="1400" b="1" kern="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54" name="图片 3"/>
          <p:cNvPicPr>
            <a:picLocks noChangeAspect="1"/>
          </p:cNvPicPr>
          <p:nvPr/>
        </p:nvPicPr>
        <p:blipFill>
          <a:blip r:embed="rId1"/>
          <a:srcRect b="6736"/>
          <a:stretch>
            <a:fillRect/>
          </a:stretch>
        </p:blipFill>
        <p:spPr>
          <a:xfrm>
            <a:off x="4428058" y="699871"/>
            <a:ext cx="3976413" cy="3959273"/>
          </a:xfrm>
          <a:prstGeom prst="rect">
            <a:avLst/>
          </a:prstGeom>
          <a:ln>
            <a:solidFill>
              <a:schemeClr val="tx2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6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矩形 2"/>
          <p:cNvSpPr/>
          <p:nvPr/>
        </p:nvSpPr>
        <p:spPr>
          <a:xfrm>
            <a:off x="-24775" y="-2857"/>
            <a:ext cx="3560299" cy="5145715"/>
          </a:xfrm>
          <a:prstGeom prst="rect">
            <a:avLst/>
          </a:prstGeom>
          <a:gradFill>
            <a:gsLst>
              <a:gs pos="0">
                <a:srgbClr val="210E31"/>
              </a:gs>
              <a:gs pos="100000">
                <a:srgbClr val="261037"/>
              </a:gs>
            </a:gsLst>
            <a:lin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65" name="Text Placeholder 33"/>
          <p:cNvSpPr txBox="1"/>
          <p:nvPr/>
        </p:nvSpPr>
        <p:spPr>
          <a:xfrm>
            <a:off x="7091688" y="124422"/>
            <a:ext cx="1723810" cy="306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defTabSz="1219200">
              <a:lnSpc>
                <a:spcPct val="100000"/>
              </a:lnSpc>
              <a:spcBef>
                <a:spcPct val="20000"/>
              </a:spcBef>
              <a:defRPr sz="2800" b="1">
                <a:solidFill>
                  <a:srgbClr val="54578E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algn="r"/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智搜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 - 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资源</a:t>
            </a:r>
            <a:r>
              <a:rPr lang="en-US" altLang="zh-CN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&amp;</a:t>
            </a:r>
            <a:r>
              <a:rPr lang="zh-CN" altLang="en-US" sz="1400" dirty="0">
                <a:solidFill>
                  <a:srgbClr val="525068"/>
                </a:solidFill>
                <a:ea typeface="微软雅黑" panose="020B0503020204020204" charset="-122"/>
                <a:cs typeface="+mn-ea"/>
                <a:sym typeface="Arial" panose="020B0604020202020204" pitchFamily="34" charset="0"/>
              </a:rPr>
              <a:t>功能</a:t>
            </a:r>
            <a:endParaRPr lang="zh-CN" altLang="en-US" sz="1400" dirty="0">
              <a:solidFill>
                <a:srgbClr val="525068"/>
              </a:solidFill>
              <a:ea typeface="微软雅黑" panose="020B0503020204020204" charset="-122"/>
              <a:cs typeface="+mn-ea"/>
              <a:sym typeface="Arial" panose="020B0604020202020204" pitchFamily="34" charset="0"/>
            </a:endParaRPr>
          </a:p>
        </p:txBody>
      </p:sp>
      <p:sp>
        <p:nvSpPr>
          <p:cNvPr id="166" name="文本框 6"/>
          <p:cNvSpPr txBox="1"/>
          <p:nvPr/>
        </p:nvSpPr>
        <p:spPr>
          <a:xfrm>
            <a:off x="288818" y="88555"/>
            <a:ext cx="2573496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特色功能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-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高级检索精确到日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67" name="文本框 1"/>
          <p:cNvSpPr txBox="1"/>
          <p:nvPr/>
        </p:nvSpPr>
        <p:spPr>
          <a:xfrm>
            <a:off x="180901" y="808106"/>
            <a:ext cx="3152120" cy="3766926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lstStyle/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支持 </a:t>
            </a: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5种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资源时间精确到日检索</a:t>
            </a:r>
            <a:endParaRPr lang="zh-CN" altLang="en-US" sz="1400" b="1" kern="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提供快速选项：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一周前、一月前、半年前等</a:t>
            </a:r>
            <a:endParaRPr lang="zh-CN" altLang="en-US" sz="1400" b="1" kern="0" dirty="0">
              <a:solidFill>
                <a:schemeClr val="accent6">
                  <a:lumMod val="40000"/>
                  <a:lumOff val="60000"/>
                </a:schemeClr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期刊：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出版时间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专利：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申请日、公开日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标准：</a:t>
            </a:r>
            <a:r>
              <a:rPr lang="zh-CN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发布日期、实施日期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法律法规：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颁布日期、实施日期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r>
              <a:rPr lang="zh-CN" altLang="en-US" sz="1400" b="1" kern="0" dirty="0">
                <a:solidFill>
                  <a:schemeClr val="accent6">
                    <a:lumMod val="40000"/>
                    <a:lumOff val="60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科技报告：</a:t>
            </a:r>
            <a:r>
              <a:rPr lang="zh-CN" altLang="en-US" sz="1400" kern="0" dirty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编制时间</a:t>
            </a:r>
            <a:endParaRPr lang="zh-CN" altLang="en-US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</a:pPr>
            <a:endParaRPr lang="en-US" altLang="zh-CN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marL="457200" indent="-457200" algn="just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</a:pPr>
            <a:endParaRPr lang="en-US" altLang="zh-CN" sz="1400" kern="0" dirty="0">
              <a:solidFill>
                <a:schemeClr val="bg1"/>
              </a:solidFill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168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24023" y="1109003"/>
            <a:ext cx="4778805" cy="2758859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69" name="矩形 13"/>
          <p:cNvSpPr/>
          <p:nvPr/>
        </p:nvSpPr>
        <p:spPr>
          <a:xfrm>
            <a:off x="4013848" y="2571591"/>
            <a:ext cx="1381016" cy="1153122"/>
          </a:xfrm>
          <a:prstGeom prst="rect">
            <a:avLst/>
          </a:prstGeom>
          <a:noFill/>
          <a:ln w="44450">
            <a:solidFill>
              <a:schemeClr val="accent6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40752" y="488756"/>
            <a:ext cx="3549650" cy="60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多种检索方法的综合运用</a:t>
            </a:r>
            <a:endParaRPr kumimoji="0" lang="zh-CN" altLang="zh-CN" sz="2400" b="1" i="0" u="none" strike="noStrike" kern="100" normalizeH="0" baseline="0" noProof="0" dirty="0">
              <a:ln w="0"/>
              <a:solidFill>
                <a:schemeClr val="accent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1500" y="1320165"/>
            <a:ext cx="8236585" cy="105981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1500" y="2691765"/>
            <a:ext cx="8213725" cy="173863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440752" y="488756"/>
            <a:ext cx="3549650" cy="60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多种检索方法的综合运用</a:t>
            </a:r>
            <a:endParaRPr kumimoji="0" lang="zh-CN" altLang="zh-CN" sz="2400" b="1" i="0" u="none" strike="noStrike" kern="100" normalizeH="0" baseline="0" noProof="0" dirty="0">
              <a:ln w="0"/>
              <a:solidFill>
                <a:schemeClr val="accent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8" name="五边形 7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71500" y="1846580"/>
            <a:ext cx="8236585" cy="105981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835" y="3407410"/>
            <a:ext cx="8096250" cy="7239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3671257" y="488756"/>
            <a:ext cx="3549650" cy="6038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ts val="4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zh-CN" sz="2400" b="1" i="0" u="none" strike="noStrike" kern="100" normalizeH="0" baseline="0" noProof="0" dirty="0">
                <a:ln w="0"/>
                <a:solidFill>
                  <a:schemeClr val="accent1"/>
                </a:solidFill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多种检索方法的综合运用</a:t>
            </a:r>
            <a:endParaRPr kumimoji="0" lang="zh-CN" altLang="zh-CN" sz="2400" b="1" i="0" u="none" strike="noStrike" kern="100" normalizeH="0" baseline="0" noProof="0" dirty="0">
              <a:ln w="0"/>
              <a:solidFill>
                <a:schemeClr val="accent1"/>
              </a:solidFill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3" name="五边形 2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335" y="1275080"/>
            <a:ext cx="8863330" cy="29571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" y="1263015"/>
            <a:ext cx="9143365" cy="29692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426" y="1050758"/>
            <a:ext cx="2108553" cy="297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+mj-lt"/>
              <a:buNone/>
            </a:pPr>
            <a:endParaRPr lang="en-US" altLang="zh-CN" sz="1600" b="1" kern="1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zh-CN" altLang="en-US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429860" y="1064053"/>
            <a:ext cx="6050280" cy="9220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首先想到的检索词：纳米复合物、电化学传感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algn="l"/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algn="l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1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）常规检索：一站式检索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空格间隔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代表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and 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（和）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6014505" y="512740"/>
            <a:ext cx="2481580" cy="368300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zh-CN" altLang="en-US" b="1" dirty="0">
                <a:solidFill>
                  <a:schemeClr val="accent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还想抽取更多关键词？</a:t>
            </a:r>
            <a:endParaRPr lang="zh-CN" altLang="en-US" b="1" dirty="0">
              <a:solidFill>
                <a:schemeClr val="accent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7780" y="2208530"/>
            <a:ext cx="4258310" cy="129921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9470" y="2379980"/>
            <a:ext cx="4257675" cy="240919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3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585" y="1222375"/>
            <a:ext cx="2108835" cy="2237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zh-CN" altLang="en-US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35585" y="4175760"/>
            <a:ext cx="88969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2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）根据 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相关热词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及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“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结果分析界面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”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 查看相同领域大家共同关注的热词情况</a:t>
            </a:r>
            <a:endParaRPr lang="zh-CN" altLang="en-US" sz="1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磁性纳米粒子、电化学传感器、光电化学生物传感器</a:t>
            </a:r>
            <a:r>
              <a:rPr lang="zh-CN" altLang="en-US" sz="1600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等</a:t>
            </a:r>
            <a:endParaRPr lang="zh-CN" altLang="en-US" sz="1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3501105" y="579548"/>
            <a:ext cx="574167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纳米复合物（结合平台相关热词、词表检索词间关系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）</a:t>
            </a:r>
            <a:endParaRPr lang="en-US" altLang="zh-CN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pic>
        <p:nvPicPr>
          <p:cNvPr id="11" name="图片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490" y="1038225"/>
            <a:ext cx="2047875" cy="3133725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42490" y="1327150"/>
            <a:ext cx="6819265" cy="26828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42490" y="991870"/>
            <a:ext cx="6967855" cy="402907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2775" y="1222375"/>
            <a:ext cx="7227570" cy="3300730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5854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定       位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7" name="组合 10"/>
          <p:cNvGrpSpPr/>
          <p:nvPr/>
        </p:nvGrpSpPr>
        <p:grpSpPr>
          <a:xfrm>
            <a:off x="314960" y="1524635"/>
            <a:ext cx="8626475" cy="2919095"/>
            <a:chOff x="276352" y="1202002"/>
            <a:chExt cx="8529955" cy="2701636"/>
          </a:xfrm>
        </p:grpSpPr>
        <p:sp>
          <p:nvSpPr>
            <p:cNvPr id="8" name="Rectangle 9"/>
            <p:cNvSpPr/>
            <p:nvPr/>
          </p:nvSpPr>
          <p:spPr>
            <a:xfrm>
              <a:off x="276352" y="1202002"/>
              <a:ext cx="8381772" cy="2701636"/>
            </a:xfrm>
            <a:prstGeom prst="rect">
              <a:avLst/>
            </a:prstGeom>
            <a:solidFill>
              <a:schemeClr val="bg1">
                <a:lumMod val="95000"/>
                <a:alpha val="65000"/>
              </a:schemeClr>
            </a:solidFill>
            <a:ln w="317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2160">
                <a:solidFill>
                  <a:prstClr val="white"/>
                </a:solidFill>
                <a:latin typeface="微软雅黑" panose="020B0503020204020204" charset="-122"/>
              </a:endParaRPr>
            </a:p>
          </p:txBody>
        </p:sp>
        <p:sp>
          <p:nvSpPr>
            <p:cNvPr id="9" name="前言标题"/>
            <p:cNvSpPr>
              <a:spLocks noChangeArrowheads="1"/>
            </p:cNvSpPr>
            <p:nvPr/>
          </p:nvSpPr>
          <p:spPr bwMode="auto">
            <a:xfrm>
              <a:off x="276352" y="1202002"/>
              <a:ext cx="8529955" cy="768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zh-CN" altLang="en-US" sz="1600" smtClean="0">
                  <a:latin typeface="微软雅黑" panose="020B0503020204020204" charset="-122"/>
                  <a:ea typeface="微软雅黑" panose="020B0503020204020204" charset="-122"/>
                </a:rPr>
                <a:t>       万方数据知识服务平台为大家提供海量学术文献的统一发现服务，有助于了解检索主题的国内外最新研究进展、进行研究趋势分析、学术交流、是论文写作过程中的得力助手。</a:t>
              </a:r>
              <a:r>
                <a:rPr lang="zh-CN" altLang="en-US" sz="1600" b="1" dirty="0">
                  <a:sym typeface="+mn-ea"/>
                </a:rPr>
                <a:t>围绕”知识服务“领域的一条产品主线，打造“学术资源发现服务”</a:t>
              </a:r>
              <a:endParaRPr lang="zh-CN" altLang="en-US" sz="1600" b="1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sp>
        <p:nvSpPr>
          <p:cNvPr id="10" name="Title 1"/>
          <p:cNvSpPr txBox="1"/>
          <p:nvPr/>
        </p:nvSpPr>
        <p:spPr>
          <a:xfrm>
            <a:off x="605790" y="514985"/>
            <a:ext cx="8185785" cy="879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1722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1800" b="1" kern="1200" cap="all" spc="68" baseline="0">
                <a:solidFill>
                  <a:schemeClr val="tx1">
                    <a:lumMod val="95000"/>
                    <a:lumOff val="5000"/>
                  </a:schemeClr>
                </a:solidFill>
                <a:latin typeface="+mn-ea"/>
                <a:ea typeface="+mn-ea"/>
                <a:cs typeface="+mj-cs"/>
              </a:defRPr>
            </a:lvl1pPr>
          </a:lstStyle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万方数据知识服务平台              </a:t>
            </a:r>
            <a:endParaRPr lang="zh-CN" altLang="en-US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en-US" altLang="zh-CN" sz="2400" dirty="0" smtClean="0">
                <a:latin typeface="Arial" panose="020B0604020202020204" pitchFamily="34" charset="0"/>
                <a:ea typeface="微软雅黑" panose="020B0503020204020204" charset="-122"/>
                <a:cs typeface="Arial" panose="020B0604020202020204" pitchFamily="34" charset="0"/>
                <a:hlinkClick r:id="rId5"/>
              </a:rPr>
              <a:t>www.wanfangdata.com.cn</a:t>
            </a:r>
            <a:endParaRPr lang="en-US" altLang="zh-CN" sz="2400" dirty="0" smtClean="0">
              <a:latin typeface="微软雅黑" panose="020B0503020204020204" charset="-122"/>
              <a:ea typeface="微软雅黑" panose="020B0503020204020204" charset="-122"/>
            </a:endParaRPr>
          </a:p>
          <a:p>
            <a:pPr fontAlgn="auto">
              <a:lnSpc>
                <a:spcPct val="100000"/>
              </a:lnSpc>
            </a:pPr>
            <a:r>
              <a:rPr lang="en-US" sz="2400" dirty="0" smtClean="0">
                <a:latin typeface="微软雅黑" panose="020B0503020204020204" charset="-122"/>
                <a:ea typeface="微软雅黑" panose="020B0503020204020204" charset="-122"/>
              </a:rPr>
              <a:t>                                            </a:t>
            </a:r>
            <a:r>
              <a:rPr lang="en-US" altLang="zh-CN" sz="2400" dirty="0" smtClean="0">
                <a:latin typeface="微软雅黑" panose="020B0503020204020204" charset="-122"/>
                <a:ea typeface="微软雅黑" panose="020B0503020204020204" charset="-122"/>
              </a:rPr>
              <a:t>——</a:t>
            </a:r>
            <a:r>
              <a:rPr lang="zh-CN" altLang="en-US" sz="2400" dirty="0" smtClean="0">
                <a:latin typeface="微软雅黑" panose="020B0503020204020204" charset="-122"/>
                <a:ea typeface="微软雅黑" panose="020B0503020204020204" charset="-122"/>
              </a:rPr>
              <a:t>学术资源发现服务</a:t>
            </a:r>
            <a:endParaRPr lang="en-US" sz="2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855" y="2331085"/>
            <a:ext cx="8924925" cy="28124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 panose="020B0503020204020204" charset="-122"/>
              </a:rPr>
              <a:t>检索攻略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0" y="330200"/>
            <a:ext cx="916178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）纳米复合物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（参考上下位词、相关热词、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结果分析关键词频次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</a:t>
            </a:r>
            <a:endParaRPr lang="en-US" altLang="zh-CN" sz="1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“纳米材料”“纳米管”“纳米线”“纳米粒子”“纳米纤维”“纳米复合粒子”</a:t>
            </a:r>
            <a:endParaRPr lang="zh-CN" altLang="en-US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“纳米复合结构”“纳米</a:t>
            </a: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复合材料”“复合材料”“碳纳米管”“金纳米粒子”“氧化</a:t>
            </a: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石墨烯”等</a:t>
            </a:r>
            <a:endParaRPr lang="zh-CN" altLang="en-US" sz="1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582420"/>
            <a:ext cx="5808345" cy="35941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88790" y="1664335"/>
            <a:ext cx="4475480" cy="30803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7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>
                <a:solidFill>
                  <a:srgbClr val="FFFFFF"/>
                </a:solidFill>
                <a:ea typeface="微软雅黑" panose="020B0503020204020204" charset="-122"/>
              </a:rPr>
              <a:t>检索攻略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4"/>
            </p:custDataLst>
          </p:nvPr>
        </p:nvSpPr>
        <p:spPr>
          <a:xfrm>
            <a:off x="0" y="330200"/>
            <a:ext cx="916178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3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）电化学传感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——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（参考上下位词、相关热词、结果分析关键词</a:t>
            </a: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频次）</a:t>
            </a:r>
            <a:endParaRPr lang="en-US" altLang="zh-CN" sz="1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“光电化学”“电气化学”“生物传感器”“电化学检测”“免疫</a:t>
            </a: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  <a:sym typeface="+mn-ea"/>
              </a:rPr>
              <a:t>传感器”等</a:t>
            </a:r>
            <a:endParaRPr lang="zh-CN" altLang="en-US" sz="1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760" y="1667510"/>
            <a:ext cx="7008495" cy="328993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4540" y="1630680"/>
            <a:ext cx="4443730" cy="3388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235426" y="1050758"/>
            <a:ext cx="2108553" cy="297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Font typeface="+mj-lt"/>
              <a:buNone/>
            </a:pPr>
            <a:endParaRPr lang="en-US" altLang="zh-CN" sz="1600" b="1" kern="100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zh-CN" altLang="en-US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56155" y="1844675"/>
            <a:ext cx="6617335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纳米复合物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6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“纳米材料”“纳米管”“纳米线”“纳米粒子”</a:t>
            </a:r>
            <a:endParaRPr lang="zh-CN" altLang="en-US" sz="16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“纳米纤维”“纳米复合粒子”“纳米复合结构”“纳米复合材料”</a:t>
            </a:r>
            <a:endParaRPr lang="zh-CN" altLang="en-US" sz="16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“复合材料”“碳纳米管”“金纳米粒子”“纳米簇基复合传感材料”</a:t>
            </a:r>
            <a:endParaRPr lang="zh-CN" altLang="en-US" sz="16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600" b="1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电化学传感</a:t>
            </a:r>
            <a:r>
              <a:rPr lang="en-US" altLang="zh-CN" sz="1600" b="1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——</a:t>
            </a:r>
            <a:r>
              <a:rPr lang="zh-CN" altLang="en-US" sz="16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“光电化学”“电气化学”“生物传感器”</a:t>
            </a:r>
            <a:endParaRPr lang="zh-CN" altLang="en-US" sz="16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 sz="16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“电化学检测”“免疫传感器”等</a:t>
            </a:r>
            <a:endParaRPr lang="zh-CN" altLang="en-US" sz="1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sz="1600" b="1" dirty="0">
              <a:solidFill>
                <a:prstClr val="black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2255870" y="1212008"/>
            <a:ext cx="4551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（</a:t>
            </a:r>
            <a:r>
              <a:rPr lang="en-US" altLang="zh-CN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4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）总结检索词：（可参考检索词归纳）</a:t>
            </a:r>
            <a:r>
              <a:rPr lang="zh-CN" altLang="en-US" b="1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endParaRPr lang="zh-CN" altLang="en-US" b="1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五边形 1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表格 4"/>
          <p:cNvGraphicFramePr/>
          <p:nvPr>
            <p:custDataLst>
              <p:tags r:id="rId1"/>
            </p:custDataLst>
          </p:nvPr>
        </p:nvGraphicFramePr>
        <p:xfrm>
          <a:off x="1036320" y="2419985"/>
          <a:ext cx="7312025" cy="1983740"/>
        </p:xfrm>
        <a:graphic>
          <a:graphicData uri="http://schemas.openxmlformats.org/drawingml/2006/table">
            <a:tbl>
              <a:tblPr/>
              <a:tblGrid>
                <a:gridCol w="2964815"/>
                <a:gridCol w="4347210"/>
              </a:tblGrid>
              <a:tr h="426720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运算符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578E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检索含义</a:t>
                      </a:r>
                      <a:endParaRPr lang="zh-CN" altLang="en-US" sz="1400" b="1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54578E"/>
                    </a:solidFill>
                  </a:tcPr>
                </a:tc>
              </a:tr>
              <a:tr h="3892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AND/and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逻辑与运算，同时出现在文献中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2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OR/or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逻辑或运算，其中一个或同时出现在文献中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  <a:tr h="3892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NOT/not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逻辑非运算，后面的词不出现在文献中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89255"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宋体" panose="02010600030101010101" pitchFamily="2" charset="-122"/>
                        </a:rPr>
                        <a:t>“”/</a:t>
                      </a:r>
                      <a:r>
                        <a:rPr lang="en-US" sz="1400" b="0">
                          <a:solidFill>
                            <a:srgbClr val="000000"/>
                          </a:solidFill>
                          <a:latin typeface="楷体" panose="02010609060101010101" pitchFamily="49" charset="-122"/>
                        </a:rPr>
                        <a:t>""</a:t>
                      </a:r>
                      <a:endParaRPr lang="en-US" altLang="en-US" sz="1400" b="0">
                        <a:solidFill>
                          <a:srgbClr val="000000"/>
                        </a:solidFill>
                        <a:latin typeface="楷体" panose="02010609060101010101" pitchFamily="49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rgbClr val="000000"/>
                          </a:solidFill>
                          <a:latin typeface="Arial" panose="020B0604020202020204" pitchFamily="34" charset="0"/>
                          <a:ea typeface="宋体" panose="02010600030101010101" pitchFamily="2" charset="-122"/>
                        </a:rPr>
                        <a:t>精确匹配，引号中词作为整体进行检索</a:t>
                      </a:r>
                      <a:endParaRPr lang="zh-CN" altLang="en-US" sz="1400" b="0">
                        <a:solidFill>
                          <a:srgbClr val="000000"/>
                        </a:solidFill>
                        <a:latin typeface="Arial" panose="020B0604020202020204" pitchFamily="34" charset="0"/>
                        <a:ea typeface="宋体" panose="02010600030101010101" pitchFamily="2" charset="-122"/>
                      </a:endParaRPr>
                    </a:p>
                  </a:txBody>
                  <a:tcPr marL="6348" marR="6348" marT="6348" marB="22852" vert="horz" anchor="ctr" anchorCtr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/>
                    </a:solidFill>
                  </a:tcPr>
                </a:tc>
              </a:tr>
            </a:tbl>
          </a:graphicData>
        </a:graphic>
      </p:graphicFrame>
      <p:pic>
        <p:nvPicPr>
          <p:cNvPr id="6" name="图片 5" descr="レイヤー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909" y="771604"/>
            <a:ext cx="5236181" cy="1156296"/>
          </a:xfrm>
          <a:prstGeom prst="rect">
            <a:avLst/>
          </a:prstGeom>
        </p:spPr>
      </p:pic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288818" y="16822"/>
            <a:ext cx="1115986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88925" y="16510"/>
            <a:ext cx="853249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智能检索：（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1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）字段限制结合布尔逻辑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  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缩小检索范围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8925" y="682625"/>
            <a:ext cx="8096885" cy="414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题名: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（纳米复合物 and 电化学传感）</a:t>
            </a:r>
            <a:r>
              <a:rPr lang="en-US" altLang="zh-CN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en-US" altLang="zh-CN" sz="14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36485" y="532765"/>
            <a:ext cx="1707515" cy="1277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88925" y="1349375"/>
            <a:ext cx="7058025" cy="3160395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5587365" y="3089910"/>
            <a:ext cx="267208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检索词出现拆分现象</a:t>
            </a:r>
            <a:endParaRPr lang="zh-CN" altLang="en-US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88925" y="16510"/>
            <a:ext cx="853249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智能检索：（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2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）精准检索的必要性（双引号表示精确）</a:t>
            </a:r>
            <a:endParaRPr lang="en-US" altLang="zh-CN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8925" y="682625"/>
            <a:ext cx="8096885" cy="414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题名: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纳米复合物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电化学传感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en-US" altLang="zh-CN" sz="14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36485" y="532765"/>
            <a:ext cx="1707515" cy="127762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40665" y="1264920"/>
            <a:ext cx="7195820" cy="379984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4292600" y="3009900"/>
            <a:ext cx="429514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双引号限定检索，检索词固定，不拆分</a:t>
            </a:r>
            <a:endParaRPr lang="zh-CN" altLang="en-US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/>
        </p:nvSpPr>
        <p:spPr>
          <a:xfrm>
            <a:off x="288925" y="16510"/>
            <a:ext cx="853249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智能检索：（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）主题、题名字段限制的区别</a:t>
            </a:r>
            <a:endParaRPr lang="en-US" altLang="zh-CN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88925" y="682625"/>
            <a:ext cx="8096885" cy="414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主题: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（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纳米复合物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“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电化学传感</a:t>
            </a:r>
            <a:r>
              <a:rPr lang="en-US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”</a:t>
            </a: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）</a:t>
            </a:r>
            <a:r>
              <a:rPr lang="en-US" altLang="zh-CN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 </a:t>
            </a:r>
            <a:endParaRPr lang="en-US" altLang="zh-CN" sz="14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7436485" y="532765"/>
            <a:ext cx="1707515" cy="127762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3040" y="1315085"/>
            <a:ext cx="7821930" cy="348742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3237230" y="2571750"/>
            <a:ext cx="557339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主题字段下，检索结果分布在题名、摘要、关键词中</a:t>
            </a:r>
            <a:endParaRPr lang="zh-CN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8925" y="16510"/>
            <a:ext cx="853249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智能检索：（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）逻辑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or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的运用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77125" y="499745"/>
            <a:ext cx="1666875" cy="1219200"/>
          </a:xfrm>
          <a:prstGeom prst="rect">
            <a:avLst/>
          </a:prstGeom>
        </p:spPr>
      </p:pic>
      <p:sp>
        <p:nvSpPr>
          <p:cNvPr id="6" name="文本框 5"/>
          <p:cNvSpPr txBox="1"/>
          <p:nvPr>
            <p:custDataLst>
              <p:tags r:id="rId4"/>
            </p:custDataLst>
          </p:nvPr>
        </p:nvSpPr>
        <p:spPr>
          <a:xfrm>
            <a:off x="162560" y="682625"/>
            <a:ext cx="8096885" cy="414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题名:（"纳米复合物" or "纳米粒子" or "复合纳米材料"）</a:t>
            </a:r>
            <a:r>
              <a:rPr lang="en-US" altLang="zh-CN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4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1348740"/>
            <a:ext cx="7663815" cy="339852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4861560" y="3112770"/>
            <a:ext cx="409829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三个检索词</a:t>
            </a:r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or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的关系，扩大检索范围</a:t>
            </a:r>
            <a:endParaRPr lang="zh-CN" altLang="en-US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88925" y="16510"/>
            <a:ext cx="8532495" cy="41402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智能检索：（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4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）逻辑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或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or 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和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and 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的综合</a:t>
            </a:r>
            <a:r>
              <a:rPr lang="zh-CN" altLang="en-US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运用</a:t>
            </a:r>
            <a:r>
              <a:rPr lang="en-US" altLang="zh-CN" sz="1400" b="1" kern="0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400" b="1" kern="0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7477125" y="534035"/>
            <a:ext cx="1666875" cy="1219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436485" y="1753235"/>
            <a:ext cx="1707515" cy="127762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162560" y="682625"/>
            <a:ext cx="8096885" cy="414020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p>
            <a:pPr indent="0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None/>
              <a:defRPr sz="1800">
                <a:solidFill>
                  <a:srgbClr val="000000"/>
                </a:solidFill>
                <a:uFillTx/>
              </a:defRPr>
            </a:pPr>
            <a:r>
              <a:rPr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题名:（（"纳米复合物" or "纳米粒子" ）and（"电化学传感" or "光电化学"））</a:t>
            </a:r>
            <a:r>
              <a:rPr lang="en-US" altLang="zh-CN" sz="1400" b="1" kern="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en-US" altLang="zh-CN" sz="1400" b="1" kern="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62560" y="1348740"/>
            <a:ext cx="7364095" cy="3212465"/>
          </a:xfrm>
          <a:prstGeom prst="rect">
            <a:avLst/>
          </a:prstGeom>
        </p:spPr>
      </p:pic>
      <p:sp>
        <p:nvSpPr>
          <p:cNvPr id="9" name="文本框 8"/>
          <p:cNvSpPr txBox="1"/>
          <p:nvPr>
            <p:custDataLst>
              <p:tags r:id="rId9"/>
            </p:custDataLst>
          </p:nvPr>
        </p:nvSpPr>
        <p:spPr>
          <a:xfrm>
            <a:off x="4861560" y="3112770"/>
            <a:ext cx="393763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or and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综合运用</a:t>
            </a:r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检索结果更精准</a:t>
            </a:r>
            <a:endParaRPr lang="zh-CN" altLang="en-US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>
          <a:xfrm>
            <a:off x="571601" y="1083360"/>
            <a:ext cx="2108553" cy="297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rgbClr val="173F7E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zh-CN" altLang="en-US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7" name="五边形 6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1535" y="789940"/>
            <a:ext cx="5175250" cy="399224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首页上新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35" y="655320"/>
            <a:ext cx="8786495" cy="400621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571601" y="1083360"/>
            <a:ext cx="2108553" cy="297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rgbClr val="173F7E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zh-CN" altLang="en-US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sp>
        <p:nvSpPr>
          <p:cNvPr id="4" name="五边形 3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05810" y="865505"/>
            <a:ext cx="5543550" cy="19716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80335" y="1552575"/>
            <a:ext cx="5514975" cy="20383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9660" y="2571750"/>
            <a:ext cx="6784340" cy="1696085"/>
          </a:xfrm>
          <a:prstGeom prst="rect">
            <a:avLst/>
          </a:prstGeom>
        </p:spPr>
      </p:pic>
    </p:spTree>
    <p:custDataLst>
      <p:tags r:id="rId7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579698" y="1425784"/>
            <a:ext cx="2108553" cy="25108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抽取关键词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构造检索式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筛选检索结果</a:t>
            </a:r>
            <a:endParaRPr lang="en-US" altLang="zh-CN" sz="1600" b="1" kern="100" dirty="0">
              <a:solidFill>
                <a:schemeClr val="tx1"/>
              </a:solidFill>
              <a:effectLst/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chemeClr val="tx1"/>
                </a:solidFill>
                <a:effectLst/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索取原始文献</a:t>
            </a:r>
            <a:endParaRPr lang="en-US" altLang="zh-CN" sz="1600" b="1" kern="100" dirty="0">
              <a:solidFill>
                <a:srgbClr val="173F7E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b="1" kern="1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pitchFamily="18" charset="0"/>
              </a:rPr>
              <a:t>调整检索策略</a:t>
            </a:r>
            <a:endParaRPr lang="en-US" altLang="zh-CN" sz="1600" b="1" kern="1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Times New Roman" panose="02020603050405020304" pitchFamily="18" charset="0"/>
            </a:endParaRPr>
          </a:p>
        </p:txBody>
      </p:sp>
      <p:cxnSp>
        <p:nvCxnSpPr>
          <p:cNvPr id="15" name="连接符: 肘形 34"/>
          <p:cNvCxnSpPr>
            <a:stCxn id="13" idx="2"/>
            <a:endCxn id="13" idx="0"/>
          </p:cNvCxnSpPr>
          <p:nvPr/>
        </p:nvCxnSpPr>
        <p:spPr>
          <a:xfrm rot="5400000" flipH="1">
            <a:off x="378619" y="2681288"/>
            <a:ext cx="2510790" cy="2381"/>
          </a:xfrm>
          <a:prstGeom prst="bentConnector5">
            <a:avLst>
              <a:gd name="adj1" fmla="val -7066"/>
              <a:gd name="adj2" fmla="val 51830000"/>
              <a:gd name="adj3" fmla="val 107160"/>
            </a:avLst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五边形 2"/>
          <p:cNvSpPr/>
          <p:nvPr/>
        </p:nvSpPr>
        <p:spPr>
          <a:xfrm>
            <a:off x="571500" y="489109"/>
            <a:ext cx="2561273" cy="458629"/>
          </a:xfrm>
          <a:prstGeom prst="homePlat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eaLnBrk="1" hangingPunct="1"/>
            <a:r>
              <a:rPr lang="zh-CN" altLang="pt-BR" b="1" kern="0" dirty="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海量文献怎么查？</a:t>
            </a:r>
            <a:endParaRPr lang="zh-CN" altLang="en-US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568575" y="1251585"/>
            <a:ext cx="6309360" cy="29997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检索文献较少？</a:t>
            </a:r>
            <a:endParaRPr lang="zh-CN" altLang="en-US" dirty="0"/>
          </a:p>
          <a:p>
            <a:r>
              <a:rPr lang="zh-CN" altLang="en-US" dirty="0"/>
              <a:t>（文献少不代表错，</a:t>
            </a:r>
            <a:r>
              <a:rPr lang="zh-CN" altLang="en-US" dirty="0"/>
              <a:t>适当调整检索策略，微调即可） </a:t>
            </a:r>
            <a:endParaRPr lang="zh-CN" altLang="en-US" dirty="0"/>
          </a:p>
          <a:p>
            <a:endParaRPr lang="zh-CN" altLang="en-US" dirty="0"/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（纳米复合物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纳米材料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纳米管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纳米线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纳米粒子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纳米纤维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纳米复合粒子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纳米复合结构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纳米复合材料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复合材料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碳纳米管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金纳米粒子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）and （电化学传感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光电化学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电气化学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生物传感器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电化学检测</a:t>
            </a:r>
            <a:r>
              <a:rPr lang="en-US" altLang="zh-CN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or </a:t>
            </a:r>
            <a:r>
              <a:rPr lang="zh-CN" altLang="en-US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免疫传感器</a:t>
            </a:r>
            <a:r>
              <a:rPr lang="zh-CN" altLang="en-US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）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sp>
        <p:nvSpPr>
          <p:cNvPr id="9" name="文本框 8"/>
          <p:cNvSpPr txBox="1"/>
          <p:nvPr>
            <p:custDataLst>
              <p:tags r:id="rId3"/>
            </p:custDataLst>
          </p:nvPr>
        </p:nvSpPr>
        <p:spPr>
          <a:xfrm>
            <a:off x="3305810" y="579755"/>
            <a:ext cx="560705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可参考的检索词增多</a:t>
            </a:r>
            <a:r>
              <a:rPr lang="en-US" altLang="zh-CN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r>
              <a:rPr lang="zh-CN" altLang="en-US" b="1" kern="0" dirty="0">
                <a:solidFill>
                  <a:srgbClr val="C0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微软雅黑" panose="020B0503020204020204" charset="-122"/>
                <a:ea typeface="微软雅黑" panose="020B0503020204020204" charset="-122"/>
                <a:sym typeface="+mn-ea"/>
              </a:rPr>
              <a:t>根据需求调整检索词和检索策略</a:t>
            </a:r>
            <a:endParaRPr lang="zh-CN" altLang="en-US" b="1" kern="0" dirty="0">
              <a:solidFill>
                <a:srgbClr val="C0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7918" y="381407"/>
            <a:ext cx="2724168" cy="6838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检索总结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282815" y="973364"/>
            <a:ext cx="5048430" cy="1216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、检索前的准备：</a:t>
            </a:r>
            <a:endParaRPr lang="en-US" altLang="zh-CN" sz="16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35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）明确论文研究的主题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）明确文献检索范围：文献类型、学科、时间、语种等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135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6231" y="2324087"/>
            <a:ext cx="5048430" cy="2065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、检索表达式技巧：</a:t>
            </a:r>
            <a:endParaRPr lang="en-US" altLang="zh-CN" sz="16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35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）布尔逻辑检索：同时出现、不出现、出现其中一个词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             and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not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or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（万方智搜：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not &gt; and &gt;or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）精确检索：检索词不拆分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双引号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）字段限定检索：要求检索词出现在特定的位置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         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题名或关键词、主题、作者、作者单位等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588613" y="2356307"/>
            <a:ext cx="2108553" cy="225331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分析研究主题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）抽取检索词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）构造检索式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）筛选检索结果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）调整检索策略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062086" y="1481900"/>
            <a:ext cx="2724169" cy="874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、分析构建表达式，调整，找到相关文献</a:t>
            </a:r>
            <a:endParaRPr lang="en-US" altLang="zh-CN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337918" y="381407"/>
            <a:ext cx="2724168" cy="68389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zh-CN" altLang="en-US" sz="20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写作攻略</a:t>
            </a:r>
            <a:endParaRPr lang="zh-CN" altLang="en-US" sz="2000" b="1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3770" y="1207679"/>
            <a:ext cx="5048430" cy="12401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1</a:t>
            </a:r>
            <a:r>
              <a: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、了解自己的学校、发文机构、导师、专业：</a:t>
            </a:r>
            <a:endParaRPr lang="en-US" altLang="zh-CN" sz="16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35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）利用机构知识脉络、学者知识脉络、关键词知识脉络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）了解研究趋势（结果分析）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</a:pPr>
            <a:endParaRPr lang="zh-CN" altLang="en-US" sz="135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03530" y="2269490"/>
            <a:ext cx="5391150" cy="1249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altLang="zh-CN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600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、精读优质文献：</a:t>
            </a:r>
            <a:endParaRPr lang="en-US" altLang="zh-CN" sz="1600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en-US" altLang="zh-CN" sz="135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     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1400" dirty="0">
                <a:latin typeface="微软雅黑" panose="020B0503020204020204" charset="-122"/>
                <a:ea typeface="微软雅黑" panose="020B0503020204020204" charset="-122"/>
              </a:rPr>
              <a:t>选题领域内的专家大牛的经典文献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）论文</a:t>
            </a:r>
            <a:r>
              <a:rPr lang="zh-CN" sz="1400" dirty="0">
                <a:latin typeface="微软雅黑" panose="020B0503020204020204" charset="-122"/>
                <a:ea typeface="微软雅黑" panose="020B0503020204020204" charset="-122"/>
              </a:rPr>
              <a:t>导师的重点文献</a:t>
            </a:r>
            <a:endParaRPr lang="en-US" altLang="zh-CN" sz="1400" dirty="0"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130000"/>
              </a:lnSpc>
              <a:buFont typeface="Wingdings" panose="05000000000000000000" pitchFamily="2" charset="2"/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     （</a:t>
            </a:r>
            <a:r>
              <a:rPr lang="en-US" altLang="zh-CN" sz="1400" dirty="0"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sz="1400" dirty="0">
                <a:latin typeface="微软雅黑" panose="020B0503020204020204" charset="-122"/>
                <a:ea typeface="微软雅黑" panose="020B0503020204020204" charset="-122"/>
              </a:rPr>
              <a:t>相关度、出版时间、被引等多种需求排序方式进行精读</a:t>
            </a:r>
            <a:endParaRPr lang="zh-CN" sz="14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6302375" y="2050415"/>
            <a:ext cx="2108835" cy="204343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（</a:t>
            </a:r>
            <a:r>
              <a:rPr lang="zh-CN" altLang="zh-CN" sz="1400" dirty="0"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zh-CN" altLang="en-US" sz="1400" dirty="0">
                <a:latin typeface="微软雅黑" panose="020B0503020204020204" charset="-122"/>
                <a:ea typeface="微软雅黑" panose="020B0503020204020204" charset="-122"/>
              </a:rPr>
              <a:t>）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优秀学位论文目录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）参考文献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GB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标准</a:t>
            </a:r>
            <a:endParaRPr lang="zh-CN" altLang="en-US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）逻辑缜密</a:t>
            </a:r>
            <a:endParaRPr lang="zh-CN" altLang="en-US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）思路清晰</a:t>
            </a:r>
            <a:endParaRPr lang="zh-CN" altLang="en-US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en-US" altLang="zh-CN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5</a:t>
            </a:r>
            <a:r>
              <a:rPr lang="zh-CN" altLang="en-US" sz="1400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）回答全面</a:t>
            </a: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endParaRPr lang="en-US" altLang="zh-CN" sz="1400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185911" y="1453325"/>
            <a:ext cx="2724169" cy="5067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3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、论文整体架构</a:t>
            </a:r>
            <a:endParaRPr lang="en-US" altLang="zh-CN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0" y="0"/>
            <a:ext cx="9144000" cy="398780"/>
            <a:chOff x="0" y="1"/>
            <a:chExt cx="14400" cy="628"/>
          </a:xfrm>
        </p:grpSpPr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0" y="1"/>
              <a:ext cx="14400" cy="627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7" y="141"/>
              <a:ext cx="1585" cy="488"/>
            </a:xfrm>
            <a:prstGeom prst="rect">
              <a:avLst/>
            </a:prstGeom>
          </p:spPr>
        </p:pic>
      </p:grpSp>
      <p:sp>
        <p:nvSpPr>
          <p:cNvPr id="3" name="矩形 2"/>
          <p:cNvSpPr/>
          <p:nvPr/>
        </p:nvSpPr>
        <p:spPr>
          <a:xfrm>
            <a:off x="1309111" y="3774250"/>
            <a:ext cx="2724169" cy="922020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altLang="zh-CN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4</a:t>
            </a:r>
            <a:r>
              <a:rPr lang="zh-CN" altLang="en-US" b="1" kern="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、温馨提示</a:t>
            </a: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0">
              <a:lnSpc>
                <a:spcPct val="150000"/>
              </a:lnSpc>
              <a:buFont typeface="Wingdings" panose="05000000000000000000" pitchFamily="2" charset="2"/>
              <a:buNone/>
            </a:pPr>
            <a:endParaRPr lang="zh-CN" altLang="en-US" b="1" kern="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1309370" y="4312920"/>
            <a:ext cx="5680075" cy="5486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anose="020B0604020202020204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50000"/>
              </a:lnSpc>
              <a:buNone/>
            </a:pPr>
            <a:r>
              <a:rPr lang="zh-CN" altLang="en-US" sz="14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勿抄袭、勤保存、</a:t>
            </a:r>
            <a:r>
              <a:rPr lang="en-US" altLang="zh-CN" sz="14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PDF</a:t>
            </a:r>
            <a:r>
              <a:rPr lang="zh-CN" altLang="en-US" sz="1400" b="1" kern="10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可打印</a:t>
            </a:r>
            <a:endParaRPr lang="zh-CN" altLang="en-US" sz="1400" b="1" kern="10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6912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ea typeface="微软雅黑" panose="020B0503020204020204" charset="-122"/>
              </a:rPr>
              <a:t>亮       点</a:t>
            </a:r>
            <a:endParaRPr lang="zh-CN" altLang="en-US" sz="1100" dirty="0">
              <a:solidFill>
                <a:srgbClr val="FFFFFF"/>
              </a:solidFill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70815" y="1071880"/>
            <a:ext cx="8147685" cy="3599815"/>
          </a:xfrm>
          <a:prstGeom prst="rect">
            <a:avLst/>
          </a:prstGeom>
        </p:spPr>
        <p:txBody>
          <a:bodyPr wrap="square">
            <a:spAutoFit/>
          </a:bodyPr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sz="1600" b="1" smtClean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一站式</a:t>
            </a:r>
            <a:r>
              <a:rPr lang="zh-CN" sz="1600" b="1" smtClean="0">
                <a:latin typeface="+mn-ea"/>
                <a:cs typeface="楷体" panose="02010609060101010101" pitchFamily="49" charset="-122"/>
              </a:rPr>
              <a:t>获取各类资源</a:t>
            </a:r>
            <a:r>
              <a:rPr lang="en-US" altLang="zh-CN" sz="1600" b="1" smtClean="0">
                <a:latin typeface="+mn-ea"/>
                <a:cs typeface="楷体" panose="02010609060101010101" pitchFamily="49" charset="-122"/>
              </a:rPr>
              <a:t>             </a:t>
            </a:r>
            <a:r>
              <a:rPr lang="zh-CN" sz="1600" b="1" smtClean="0">
                <a:latin typeface="+mn-ea"/>
                <a:cs typeface="楷体" panose="02010609060101010101" pitchFamily="49" charset="-122"/>
              </a:rPr>
              <a:t>期刊、学位、会议、专利</a:t>
            </a:r>
            <a:endParaRPr lang="zh-CN" sz="1600" b="1" smtClean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中信所馆藏文献、国家哲学社会科学学术期刊、大量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OA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论文实现一站式统一检索</a:t>
            </a:r>
            <a:endParaRPr lang="zh-CN" altLang="en-US" sz="1600" b="1" dirty="0">
              <a:solidFill>
                <a:srgbClr val="C00000"/>
              </a:solidFill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多维度聚类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精准定位</a:t>
            </a:r>
            <a:r>
              <a:rPr lang="en-US" altLang="zh-CN" sz="1600" b="1" dirty="0">
                <a:latin typeface="+mn-ea"/>
                <a:cs typeface="楷体" panose="02010609060101010101" pitchFamily="49" charset="-122"/>
              </a:rPr>
              <a:t>           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（年份、语种、刊名、机构、作者）</a:t>
            </a:r>
            <a:endParaRPr lang="zh-CN" altLang="en-US" sz="1600" b="1" dirty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一键筛选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核心期刊</a:t>
            </a:r>
            <a:endParaRPr lang="zh-CN" altLang="en-US" sz="1600" b="1" dirty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多种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智能识别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方式方便快捷</a:t>
            </a:r>
            <a:r>
              <a:rPr lang="en-US" altLang="zh-CN" sz="1600" b="1" dirty="0">
                <a:latin typeface="+mn-ea"/>
                <a:cs typeface="楷体" panose="02010609060101010101" pitchFamily="49" charset="-122"/>
              </a:rPr>
              <a:t>   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（期刊、机构、学者）</a:t>
            </a:r>
            <a:endParaRPr lang="zh-CN" altLang="en-US" sz="1600" b="1" dirty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稳定的全文途径获取保障</a:t>
            </a:r>
            <a:r>
              <a:rPr lang="en-US" altLang="zh-CN" sz="1600" b="1" dirty="0">
                <a:latin typeface="+mn-ea"/>
                <a:cs typeface="楷体" panose="02010609060101010101" pitchFamily="49" charset="-122"/>
              </a:rPr>
              <a:t>       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（期刊批量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下载、学位分章下载＋原文传递＋在线阅读</a:t>
            </a: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）</a:t>
            </a:r>
            <a:endParaRPr lang="zh-CN" altLang="en-US" sz="1600" b="1" dirty="0">
              <a:latin typeface="+mn-ea"/>
              <a:cs typeface="楷体" panose="02010609060101010101" pitchFamily="49" charset="-122"/>
            </a:endParaRP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SzPct val="75000"/>
              <a:buFont typeface="Wingdings" panose="05000000000000000000" charset="0"/>
              <a:buChar char="l"/>
              <a:defRPr/>
            </a:pPr>
            <a:r>
              <a:rPr lang="zh-CN" altLang="en-US" sz="1600" b="1" dirty="0">
                <a:latin typeface="+mn-ea"/>
                <a:cs typeface="楷体" panose="02010609060101010101" pitchFamily="49" charset="-122"/>
              </a:rPr>
              <a:t>多种检索方式</a:t>
            </a:r>
            <a:r>
              <a:rPr lang="en-US" altLang="zh-CN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                 </a:t>
            </a:r>
            <a:r>
              <a:rPr lang="zh-CN" altLang="en-US" sz="1600" b="1" dirty="0">
                <a:solidFill>
                  <a:srgbClr val="C00000"/>
                </a:solidFill>
                <a:latin typeface="+mn-ea"/>
                <a:cs typeface="楷体" panose="02010609060101010101" pitchFamily="49" charset="-122"/>
              </a:rPr>
              <a:t>（新增自然语言检索）</a:t>
            </a:r>
            <a:endParaRPr lang="zh-CN" altLang="en-US" sz="1600" b="1" dirty="0">
              <a:solidFill>
                <a:srgbClr val="C00000"/>
              </a:solidFill>
              <a:latin typeface="+mn-ea"/>
              <a:cs typeface="楷体" panose="02010609060101010101" pitchFamily="49" charset="-122"/>
            </a:endParaRPr>
          </a:p>
        </p:txBody>
      </p:sp>
      <p:grpSp>
        <p:nvGrpSpPr>
          <p:cNvPr id="13" name="组合 12"/>
          <p:cNvGrpSpPr/>
          <p:nvPr/>
        </p:nvGrpSpPr>
        <p:grpSpPr>
          <a:xfrm rot="1560000">
            <a:off x="7938770" y="652780"/>
            <a:ext cx="1023620" cy="482600"/>
            <a:chOff x="8132" y="1036"/>
            <a:chExt cx="1612" cy="760"/>
          </a:xfrm>
        </p:grpSpPr>
        <p:sp>
          <p:nvSpPr>
            <p:cNvPr id="14" name="圆角矩形 13"/>
            <p:cNvSpPr/>
            <p:nvPr/>
          </p:nvSpPr>
          <p:spPr>
            <a:xfrm>
              <a:off x="8132" y="1036"/>
              <a:ext cx="1612" cy="760"/>
            </a:xfrm>
            <a:prstGeom prst="roundRect">
              <a:avLst/>
            </a:prstGeom>
            <a:noFill/>
            <a:ln w="38100">
              <a:solidFill>
                <a:srgbClr val="C00000"/>
              </a:solidFill>
            </a:ln>
            <a:extLst>
              <a:ext uri="{909E8E84-426E-40DD-AFC4-6F175D3DCCD1}">
                <a14:hiddenFill xmlns:a14="http://schemas.microsoft.com/office/drawing/2010/main">
                  <a:gradFill rotWithShape="1">
                    <a:gsLst>
                      <a:gs pos="0">
                        <a:schemeClr val="accent1">
                          <a:tint val="100000"/>
                          <a:shade val="100000"/>
                          <a:satMod val="130000"/>
                        </a:schemeClr>
                      </a:gs>
                      <a:gs pos="100000">
                        <a:schemeClr val="accent1">
                          <a:tint val="50000"/>
                          <a:shade val="100000"/>
                          <a:satMod val="350000"/>
                        </a:schemeClr>
                      </a:gs>
                    </a:gsLst>
                    <a:lin ang="16200000" scaled="0"/>
                  </a:gradFill>
                </a14:hiddenFill>
              </a:ext>
            </a:ex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p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274" y="1111"/>
              <a:ext cx="1459" cy="6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亮</a:t>
              </a:r>
              <a:r>
                <a:rPr lang="en-US" altLang="zh-CN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 </a:t>
              </a:r>
              <a:r>
                <a:rPr lang="zh-CN" altLang="en-US" sz="2000" b="1">
                  <a:solidFill>
                    <a:srgbClr val="C00000"/>
                  </a:solidFill>
                  <a:latin typeface="黑体" panose="02010609060101010101" charset="-122"/>
                  <a:ea typeface="黑体" panose="02010609060101010101" charset="-122"/>
                  <a:cs typeface="黑体" panose="02010609060101010101" charset="-122"/>
                </a:rPr>
                <a:t>点</a:t>
              </a:r>
              <a:endParaRPr lang="zh-CN" altLang="en-US" sz="2000" b="1">
                <a:solidFill>
                  <a:srgbClr val="C00000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未标题-1.jpg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620" y="265317"/>
            <a:ext cx="1041400" cy="317500"/>
          </a:xfrm>
          <a:prstGeom prst="rect">
            <a:avLst/>
          </a:prstGeom>
        </p:spPr>
      </p:pic>
      <p:grpSp>
        <p:nvGrpSpPr>
          <p:cNvPr id="2" name="组合 1"/>
          <p:cNvGrpSpPr/>
          <p:nvPr/>
        </p:nvGrpSpPr>
        <p:grpSpPr>
          <a:xfrm>
            <a:off x="3197225" y="1402080"/>
            <a:ext cx="3034030" cy="660400"/>
            <a:chOff x="3411" y="2490"/>
            <a:chExt cx="4654" cy="1040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411" y="2490"/>
              <a:ext cx="4300" cy="1040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605" y="2490"/>
              <a:ext cx="4460" cy="1040"/>
            </a:xfrm>
            <a:prstGeom prst="rect">
              <a:avLst/>
            </a:prstGeom>
          </p:spPr>
        </p:pic>
      </p:grpSp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43725" y="149860"/>
            <a:ext cx="2077085" cy="101092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642110" y="2796540"/>
            <a:ext cx="612140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endParaRPr lang="zh-CN" altLang="en-US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r>
              <a:rPr lang="zh-CN" altLang="en-US" b="1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为人们获取知识、创造知识提供高标准的产品和服务；让知识的学习、发现、创造更加愉悦！</a:t>
            </a:r>
            <a:endParaRPr lang="zh-CN" altLang="en-US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endParaRPr lang="zh-CN" altLang="en-US" b="1" smtClean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期刊论文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650" y="555625"/>
            <a:ext cx="8314055" cy="4032885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770" y="1849755"/>
            <a:ext cx="8506460" cy="28898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98120" y="537845"/>
            <a:ext cx="8087360" cy="44227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7430" y="574675"/>
            <a:ext cx="7517765" cy="456882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98905" y="330200"/>
            <a:ext cx="8419465" cy="48240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760" y="410845"/>
            <a:ext cx="7870190" cy="465201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75130" y="513080"/>
            <a:ext cx="2086610" cy="44481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86175" y="532130"/>
            <a:ext cx="2476500" cy="4429125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4070" y="410845"/>
            <a:ext cx="2206625" cy="4686935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150" y="1881505"/>
            <a:ext cx="8615045" cy="1056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431706" y="51506"/>
            <a:ext cx="10210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1100" dirty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学术期刊论文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11836" y="1597001"/>
            <a:ext cx="46339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</a:rPr>
              <a:t>         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0535" y="587375"/>
            <a:ext cx="7383145" cy="419735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" y="962025"/>
            <a:ext cx="3771900" cy="25908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7680" y="1737995"/>
            <a:ext cx="8258175" cy="296100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5790" y="962025"/>
            <a:ext cx="3752850" cy="3695700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71675" y="561975"/>
            <a:ext cx="3829050" cy="401955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5700" y="1457325"/>
            <a:ext cx="2647950" cy="2228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86056"/>
            <a:ext cx="4051300" cy="51435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302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990" y="73356"/>
            <a:ext cx="660400" cy="2032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902" y="86056"/>
            <a:ext cx="1054100" cy="190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1537751" y="54681"/>
            <a:ext cx="741680" cy="260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100" dirty="0" smtClean="0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</a:rPr>
              <a:t>学位论文</a:t>
            </a:r>
            <a:endParaRPr lang="zh-CN" altLang="en-US" sz="1100" dirty="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67080"/>
            <a:ext cx="9142095" cy="243078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175" y="2021205"/>
            <a:ext cx="8491220" cy="28486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special20162988_4*i*0"/>
  <p:tag name="KSO_WM_TEMPLATE_CATEGORY" val="special"/>
  <p:tag name="KSO_WM_TEMPLATE_INDEX" val="20162988"/>
  <p:tag name="KSO_WM_UNIT_INDEX" val="0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19.xml><?xml version="1.0" encoding="utf-8"?>
<p:tagLst xmlns:p="http://schemas.openxmlformats.org/presentationml/2006/main">
  <p:tag name="KSO_WM_BEAUTIFY_FLAG" val="#wm#"/>
  <p:tag name="KSO_WM_TEMPLATE_CATEGORY" val="basetag"/>
  <p:tag name="KSO_WM_TEMPLATE_INDEX" val="20162988"/>
</p:tagLst>
</file>

<file path=ppt/tags/tag2.xml><?xml version="1.0" encoding="utf-8"?>
<p:tagLst xmlns:p="http://schemas.openxmlformats.org/presentationml/2006/main">
  <p:tag name="KSO_WM_UNIT_PLACING_PICTURE_USER_VIEWPORT" val="{&quot;height&quot;:5487,&quot;width&quot;:14400}"/>
</p:tagLst>
</file>

<file path=ppt/tags/tag20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21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26.xml><?xml version="1.0" encoding="utf-8"?>
<p:tagLst xmlns:p="http://schemas.openxmlformats.org/presentationml/2006/main">
  <p:tag name="KSO_WM_UNIT_TABLE_BEAUTIFY" val="smartTable{117719f9-7453-4ada-8056-7dc547439af0}"/>
  <p:tag name="TABLE_ENDDRAG_ORIGIN_RECT" val="541*153"/>
  <p:tag name="TABLE_ENDDRAG_RECT" val="116*193*541*153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BEAUTIFY_FLAG" val="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TEMPLATE_CATEGORY" val="basetag"/>
  <p:tag name="KSO_WM_TEMPLATE_INDEX" val="20162988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PP_MARK_KEY" val="45ca9543-dfde-4373-985a-23c92d8e450d"/>
  <p:tag name="COMMONDATA" val="eyJoZGlkIjoiZDdiN2VlNWM2NjhhZDZmMTc5NWQ3NWM1Y2YzNjkzYzgifQ==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">
  <a:themeElements>
    <a:clrScheme name="办公室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常用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办公室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楷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 lIns="72000" tIns="72000" rIns="72000" bIns="72000">
        <a:spAutoFit/>
        <a:flatTx/>
      </a:bodyPr>
      <a:lstStyle>
        <a:defPPr>
          <a:lnSpc>
            <a:spcPct val="125000"/>
          </a:lnSpc>
          <a:spcBef>
            <a:spcPct val="20000"/>
          </a:spcBef>
          <a:defRPr/>
        </a:defPPr>
      </a:lstStyle>
      <a:style>
        <a:lnRef idx="1">
          <a:schemeClr val="accent4"/>
        </a:lnRef>
        <a:fillRef idx="3">
          <a:schemeClr val="accent4"/>
        </a:fillRef>
        <a:effectRef idx="2">
          <a:schemeClr val="accent4"/>
        </a:effectRef>
        <a:fontRef idx="minor">
          <a:schemeClr val="lt1"/>
        </a:fontRef>
      </a:style>
    </a:sp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ee">
  <a:themeElements>
    <a:clrScheme name="自定义 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F4C6B"/>
      </a:accent1>
      <a:accent2>
        <a:srgbClr val="D14E5B"/>
      </a:accent2>
      <a:accent3>
        <a:srgbClr val="1F4C6B"/>
      </a:accent3>
      <a:accent4>
        <a:srgbClr val="D14E5B"/>
      </a:accent4>
      <a:accent5>
        <a:srgbClr val="1F4C6B"/>
      </a:accent5>
      <a:accent6>
        <a:srgbClr val="D14E5B"/>
      </a:accent6>
      <a:hlink>
        <a:srgbClr val="1F4C6B"/>
      </a:hlink>
      <a:folHlink>
        <a:srgbClr val="D14E5B"/>
      </a:folHlink>
    </a:clrScheme>
    <a:fontScheme name="4eowgwjv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4300</Words>
  <Application>WPS 演示</Application>
  <PresentationFormat>全屏显示(16:9)</PresentationFormat>
  <Paragraphs>438</Paragraphs>
  <Slides>45</Slides>
  <Notes>51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45</vt:i4>
      </vt:variant>
    </vt:vector>
  </HeadingPairs>
  <TitlesOfParts>
    <vt:vector size="61" baseType="lpstr">
      <vt:lpstr>Arial</vt:lpstr>
      <vt:lpstr>宋体</vt:lpstr>
      <vt:lpstr>Wingdings</vt:lpstr>
      <vt:lpstr>Arial</vt:lpstr>
      <vt:lpstr>楷体</vt:lpstr>
      <vt:lpstr>微软雅黑</vt:lpstr>
      <vt:lpstr>Arial Unicode MS</vt:lpstr>
      <vt:lpstr>Calibri</vt:lpstr>
      <vt:lpstr>UKIJ Qolyazma</vt:lpstr>
      <vt:lpstr>Segoe Print</vt:lpstr>
      <vt:lpstr>Wingdings</vt:lpstr>
      <vt:lpstr>黑体</vt:lpstr>
      <vt:lpstr>Times New Roman</vt:lpstr>
      <vt:lpstr>Office 主题</vt:lpstr>
      <vt:lpstr>1_Office 主题</vt:lpstr>
      <vt:lpstr>1_ee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xr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xr xr</dc:creator>
  <cp:lastModifiedBy>Tina. </cp:lastModifiedBy>
  <cp:revision>780</cp:revision>
  <dcterms:created xsi:type="dcterms:W3CDTF">2023-09-21T14:55:00Z</dcterms:created>
  <dcterms:modified xsi:type="dcterms:W3CDTF">2025-05-27T23:38:49Z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2052-12.1.0.21171</vt:lpwstr>
  </property>
  <property fmtid="{D5CDD505-2E9C-101B-9397-08002B2CF9AE}" pid="3" name="ICV">
    <vt:lpwstr>3BAB3B77481E9622EF480A65DCB083AC_43</vt:lpwstr>
  </property>
</Properties>
</file>