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8" r:id="rId2"/>
  </p:sldMasterIdLst>
  <p:notesMasterIdLst>
    <p:notesMasterId r:id="rId32"/>
  </p:notesMasterIdLst>
  <p:sldIdLst>
    <p:sldId id="257" r:id="rId3"/>
    <p:sldId id="301" r:id="rId4"/>
    <p:sldId id="259" r:id="rId5"/>
    <p:sldId id="308" r:id="rId6"/>
    <p:sldId id="324" r:id="rId7"/>
    <p:sldId id="322" r:id="rId8"/>
    <p:sldId id="323" r:id="rId9"/>
    <p:sldId id="326" r:id="rId10"/>
    <p:sldId id="303" r:id="rId11"/>
    <p:sldId id="320" r:id="rId12"/>
    <p:sldId id="321" r:id="rId13"/>
    <p:sldId id="327" r:id="rId14"/>
    <p:sldId id="304" r:id="rId15"/>
    <p:sldId id="316" r:id="rId16"/>
    <p:sldId id="317" r:id="rId17"/>
    <p:sldId id="318" r:id="rId18"/>
    <p:sldId id="305" r:id="rId19"/>
    <p:sldId id="313" r:id="rId20"/>
    <p:sldId id="306" r:id="rId21"/>
    <p:sldId id="314" r:id="rId22"/>
    <p:sldId id="315" r:id="rId23"/>
    <p:sldId id="307" r:id="rId24"/>
    <p:sldId id="312" r:id="rId25"/>
    <p:sldId id="310" r:id="rId26"/>
    <p:sldId id="311" r:id="rId27"/>
    <p:sldId id="309" r:id="rId28"/>
    <p:sldId id="328" r:id="rId29"/>
    <p:sldId id="319" r:id="rId30"/>
    <p:sldId id="299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Impact" panose="020B0806030902050204" pitchFamily="34" charset="0"/>
      <p:regular r:id="rId37"/>
    </p:embeddedFont>
    <p:embeddedFont>
      <p:font typeface="微软雅黑" panose="020B0503020204020204" pitchFamily="34" charset="-122"/>
      <p:regular r:id="rId38"/>
      <p:bold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微软雅黑" panose="020B0503020204020204" pitchFamily="34" charset="-122"/>
      <p:regular r:id="rId38"/>
      <p:bold r:id="rId39"/>
    </p:embeddedFont>
    <p:embeddedFont>
      <p:font typeface="Arial Unicode MS" panose="020B0604020202020204" pitchFamily="34" charset="-122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5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DD1"/>
    <a:srgbClr val="0070C0"/>
    <a:srgbClr val="4A66AC"/>
    <a:srgbClr val="34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5262" autoAdjust="0"/>
  </p:normalViewPr>
  <p:slideViewPr>
    <p:cSldViewPr snapToGrid="0">
      <p:cViewPr varScale="1">
        <p:scale>
          <a:sx n="63" d="100"/>
          <a:sy n="63" d="100"/>
        </p:scale>
        <p:origin x="1272" y="20"/>
      </p:cViewPr>
      <p:guideLst>
        <p:guide orient="horz" pos="572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2.1多级列表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6109"/>
  <ax:ocxPr ax:name="_cy" ax:value="8991"/>
</ax:ocx>
</file>

<file path=ppt/activeX/activeX10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7.2多种制表符分段对齐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496"/>
  <ax:ocxPr ax:name="_cy" ax:value="11853"/>
</ax:ocx>
</file>

<file path=ppt/activeX/activeX1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7.3调整和删除制表符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650"/>
  <ax:ocxPr ax:name="_cy" ax:value="12083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2.2目录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8397"/>
  <ax:ocxPr ax:name="_cy" ax:value="10866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2.3目录格式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8292"/>
  <ax:ocxPr ax:name="_cy" ax:value="11113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3.1分页符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8821"/>
  <ax:ocxPr ax:name="_cy" ax:value="12118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3.2分节符-页眉页脚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8450"/>
  <ax:ocxPr ax:name="_cy" ax:value="12065"/>
</ax:ocx>
</file>

<file path=ppt/activeX/activeX6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4.1三线表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232"/>
  <ax:ocxPr ax:name="_cy" ax:value="12312"/>
</ax:ocx>
</file>

<file path=ppt/activeX/activeX7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4.2题注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549"/>
  <ax:ocxPr ax:name="_cy" ax:value="13123"/>
</ax:ocx>
</file>

<file path=ppt/activeX/activeX8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5.1.参考文献引用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990"/>
  <ax:ocxPr ax:name="_cy" ax:value="13212"/>
</ax:ocx>
</file>

<file path=ppt/activeX/activeX9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7.1制表符的使用方法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-1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121"/>
  <ax:ocxPr ax:name="_cy" ax:value="1178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2FCF1-5010-4EF9-8130-624637221B32}" type="datetimeFigureOut">
              <a:rPr lang="zh-CN" altLang="en-US" smtClean="0"/>
              <a:t>2020-03-26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9F42-0518-4860-8118-8808382A89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05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4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4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1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每一段开始需要空两字，这时使用首行缩进，缩进值可以直接输入</a:t>
            </a:r>
            <a:r>
              <a:rPr lang="en-US" altLang="zh-CN" dirty="0" smtClean="0"/>
              <a:t>2</a:t>
            </a:r>
            <a:r>
              <a:rPr lang="zh-CN" altLang="en-US" dirty="0" smtClean="0"/>
              <a:t>字符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59F42-0518-4860-8118-8808382A895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45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4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4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5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62105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原创设计师QQ598969553                 _1"/>
          <p:cNvSpPr txBox="1"/>
          <p:nvPr userDrawn="1"/>
        </p:nvSpPr>
        <p:spPr>
          <a:xfrm>
            <a:off x="3440921" y="356660"/>
            <a:ext cx="22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sz="1800" b="1" spc="3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594247" y="1096097"/>
            <a:ext cx="5955507" cy="41909"/>
            <a:chOff x="3060700" y="4724400"/>
            <a:chExt cx="5955507" cy="3143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4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4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8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4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392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92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92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92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92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92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92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92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92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92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9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larivate.libguides.com/endnote_training/home" TargetMode="External"/><Relationship Id="rId2" Type="http://schemas.openxmlformats.org/officeDocument/2006/relationships/hyperlink" Target="http://www.inoteexpress.com/wiki/index.php/%E9%A6%96%E9%A1%B5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2.wmf"/><Relationship Id="rId4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原创设计师QQ598969553                 _15"/>
          <p:cNvSpPr/>
          <p:nvPr/>
        </p:nvSpPr>
        <p:spPr>
          <a:xfrm>
            <a:off x="3380287" y="4343903"/>
            <a:ext cx="2083802" cy="252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北京交通大学图书馆   屈乾沁</a:t>
            </a:r>
            <a:endParaRPr lang="en-US" altLang="zh-CN" sz="105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qianqinqu@bjtu.edu.cn</a:t>
            </a:r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06BA6771-2368-4A01-B442-65F7D1C8C901}"/>
              </a:ext>
            </a:extLst>
          </p:cNvPr>
          <p:cNvGrpSpPr/>
          <p:nvPr/>
        </p:nvGrpSpPr>
        <p:grpSpPr>
          <a:xfrm rot="10800000" flipH="1">
            <a:off x="0" y="857532"/>
            <a:ext cx="4307889" cy="1551091"/>
            <a:chOff x="-1225538" y="0"/>
            <a:chExt cx="6409038" cy="51435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98883902-029B-4654-80F1-776B6E80D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392BAC7E-FBFF-4E21-9883-2E52CE11659E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  <a:grpFill/>
          </p:grpSpPr>
          <p:sp>
            <p:nvSpPr>
              <p:cNvPr id="21" name="Rectangle 7">
                <a:extLst>
                  <a:ext uri="{FF2B5EF4-FFF2-40B4-BE49-F238E27FC236}">
                    <a16:creationId xmlns:a16="http://schemas.microsoft.com/office/drawing/2014/main" xmlns="" id="{D6123FCC-FB5A-465E-AA4C-730A7BA0F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xmlns="" id="{5A462170-FC3B-4E41-AAB9-9C27CC960284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08F948B5-2639-4C3C-8BCA-4EE5F7F4DAE3}"/>
              </a:ext>
            </a:extLst>
          </p:cNvPr>
          <p:cNvGrpSpPr/>
          <p:nvPr/>
        </p:nvGrpSpPr>
        <p:grpSpPr>
          <a:xfrm rot="10800000">
            <a:off x="4422189" y="857250"/>
            <a:ext cx="4721811" cy="1551091"/>
            <a:chOff x="-1225538" y="0"/>
            <a:chExt cx="6409038" cy="51435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6B99C17F-27FA-4E14-9975-88E672D9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8749835E-3580-4F05-B497-5A703379BA02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  <a:grpFill/>
          </p:grpSpPr>
          <p:sp>
            <p:nvSpPr>
              <p:cNvPr id="25" name="Rectangle 7">
                <a:extLst>
                  <a:ext uri="{FF2B5EF4-FFF2-40B4-BE49-F238E27FC236}">
                    <a16:creationId xmlns:a16="http://schemas.microsoft.com/office/drawing/2014/main" xmlns="" id="{3522E260-6BFB-4B14-A1C1-4C9F044CB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xmlns="" id="{4F4C2715-8ECC-4413-AC12-F3DB2C7CF0D5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89D91692-952F-48C6-8872-D38D64061A07}"/>
              </a:ext>
            </a:extLst>
          </p:cNvPr>
          <p:cNvGrpSpPr/>
          <p:nvPr/>
        </p:nvGrpSpPr>
        <p:grpSpPr>
          <a:xfrm rot="10800000" flipH="1">
            <a:off x="0" y="989868"/>
            <a:ext cx="4307889" cy="1551091"/>
            <a:chOff x="-1225538" y="0"/>
            <a:chExt cx="6409038" cy="5143500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xmlns="" id="{36A21906-0D22-4ACC-ADC3-A3C5CCE80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="" id="{60218E43-8B77-4AF8-80FC-1D24A91DF582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</p:grpSpPr>
          <p:sp>
            <p:nvSpPr>
              <p:cNvPr id="41" name="Rectangle 7">
                <a:extLst>
                  <a:ext uri="{FF2B5EF4-FFF2-40B4-BE49-F238E27FC236}">
                    <a16:creationId xmlns:a16="http://schemas.microsoft.com/office/drawing/2014/main" xmlns="" id="{5F1E5A62-BDCD-4D81-8968-77C41FA26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F8632240-303A-48BF-97D8-89094B1F4558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1D906EF1-87B9-43CB-AFC0-1AA099FCE118}"/>
              </a:ext>
            </a:extLst>
          </p:cNvPr>
          <p:cNvGrpSpPr/>
          <p:nvPr/>
        </p:nvGrpSpPr>
        <p:grpSpPr>
          <a:xfrm rot="10800000">
            <a:off x="4422189" y="989586"/>
            <a:ext cx="4721811" cy="1551091"/>
            <a:chOff x="-1225538" y="0"/>
            <a:chExt cx="6409038" cy="5143500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xmlns="" id="{DA92B3C5-C283-45BE-BCFB-25E05C8FB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1B48B7D8-B9FA-4A1D-88E4-E55AFE01D88B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</p:grpSpPr>
          <p:sp>
            <p:nvSpPr>
              <p:cNvPr id="46" name="Rectangle 7">
                <a:extLst>
                  <a:ext uri="{FF2B5EF4-FFF2-40B4-BE49-F238E27FC236}">
                    <a16:creationId xmlns:a16="http://schemas.microsoft.com/office/drawing/2014/main" xmlns="" id="{1D1DDE92-0D43-4E8A-8930-1B0065FAB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xmlns="" id="{D46293F6-7FD5-4C9E-A4D1-D3FA1AD47763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EC9BAEB-8657-475D-A0DA-B53E9D32C10D}"/>
              </a:ext>
            </a:extLst>
          </p:cNvPr>
          <p:cNvGrpSpPr/>
          <p:nvPr/>
        </p:nvGrpSpPr>
        <p:grpSpPr>
          <a:xfrm rot="10800000" flipH="1">
            <a:off x="0" y="4322711"/>
            <a:ext cx="4307889" cy="1551091"/>
            <a:chOff x="-1225538" y="0"/>
            <a:chExt cx="6409038" cy="51435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9" name="Rectangle 5">
              <a:extLst>
                <a:ext uri="{FF2B5EF4-FFF2-40B4-BE49-F238E27FC236}">
                  <a16:creationId xmlns:a16="http://schemas.microsoft.com/office/drawing/2014/main" xmlns="" id="{E923BDFE-C48A-44AA-9670-1F598863A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FF4CFE99-3D0E-445F-9BF0-7A6446A8AB19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  <a:grpFill/>
          </p:grpSpPr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xmlns="" id="{3C0258B4-1477-4313-A05E-456778EF6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xmlns="" id="{E4ACFF54-7599-400E-ACDE-A31469EB598F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20329BC6-3415-4D39-A331-AEDF7601DBEB}"/>
              </a:ext>
            </a:extLst>
          </p:cNvPr>
          <p:cNvGrpSpPr/>
          <p:nvPr/>
        </p:nvGrpSpPr>
        <p:grpSpPr>
          <a:xfrm rot="10800000">
            <a:off x="4422189" y="4322430"/>
            <a:ext cx="4721811" cy="1551091"/>
            <a:chOff x="-1225538" y="0"/>
            <a:chExt cx="6409038" cy="51435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tangle 5">
              <a:extLst>
                <a:ext uri="{FF2B5EF4-FFF2-40B4-BE49-F238E27FC236}">
                  <a16:creationId xmlns:a16="http://schemas.microsoft.com/office/drawing/2014/main" xmlns="" id="{61A18CE5-863E-4E93-AFFA-11D0F42D5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4B0B1990-524C-4D80-BE87-FA908CC946EC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  <a:grpFill/>
          </p:grpSpPr>
          <p:sp>
            <p:nvSpPr>
              <p:cNvPr id="56" name="Rectangle 7">
                <a:extLst>
                  <a:ext uri="{FF2B5EF4-FFF2-40B4-BE49-F238E27FC236}">
                    <a16:creationId xmlns:a16="http://schemas.microsoft.com/office/drawing/2014/main" xmlns="" id="{FFED8A7E-C327-4250-8A23-981B0BAC4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xmlns="" id="{3EB53184-8678-41D1-8323-6B639778FE6F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58B8213B-4B2C-4268-8A86-634ACC14BC71}"/>
              </a:ext>
            </a:extLst>
          </p:cNvPr>
          <p:cNvGrpSpPr/>
          <p:nvPr/>
        </p:nvGrpSpPr>
        <p:grpSpPr>
          <a:xfrm rot="10800000" flipH="1">
            <a:off x="0" y="4455047"/>
            <a:ext cx="4307889" cy="1551091"/>
            <a:chOff x="-1225538" y="0"/>
            <a:chExt cx="6409038" cy="5143500"/>
          </a:xfrm>
        </p:grpSpPr>
        <p:sp>
          <p:nvSpPr>
            <p:cNvPr id="59" name="Rectangle 5">
              <a:extLst>
                <a:ext uri="{FF2B5EF4-FFF2-40B4-BE49-F238E27FC236}">
                  <a16:creationId xmlns:a16="http://schemas.microsoft.com/office/drawing/2014/main" xmlns="" id="{7EE57C85-6145-49BC-A9C3-2C225185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xmlns="" id="{5AD5BE50-B4A0-4EA6-BAE4-6BF504DBE12E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</p:grpSpPr>
          <p:sp>
            <p:nvSpPr>
              <p:cNvPr id="61" name="Rectangle 7">
                <a:extLst>
                  <a:ext uri="{FF2B5EF4-FFF2-40B4-BE49-F238E27FC236}">
                    <a16:creationId xmlns:a16="http://schemas.microsoft.com/office/drawing/2014/main" xmlns="" id="{E1C646E8-A2CC-49CC-A5EC-A5C47C5AC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xmlns="" id="{E3208D0C-AC5D-4BBF-9507-324F43FADB0E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8F890BC4-4D38-45B4-9BEE-7E7657A47C25}"/>
              </a:ext>
            </a:extLst>
          </p:cNvPr>
          <p:cNvGrpSpPr/>
          <p:nvPr/>
        </p:nvGrpSpPr>
        <p:grpSpPr>
          <a:xfrm rot="10800000">
            <a:off x="4422189" y="4454766"/>
            <a:ext cx="4721811" cy="1551091"/>
            <a:chOff x="-1225538" y="0"/>
            <a:chExt cx="6409038" cy="5143500"/>
          </a:xfrm>
        </p:grpSpPr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xmlns="" id="{DB744023-70AA-4478-9154-7869EF66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C8C65B38-85CA-419F-91FA-98548B5AE51B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</p:grpSpPr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xmlns="" id="{D97FF7D8-686C-449F-B33F-C2CC3733E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8">
                <a:extLst>
                  <a:ext uri="{FF2B5EF4-FFF2-40B4-BE49-F238E27FC236}">
                    <a16:creationId xmlns:a16="http://schemas.microsoft.com/office/drawing/2014/main" xmlns="" id="{6EF951BB-47F4-4A18-8801-6BEEC5DB9874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397820" y="2705734"/>
            <a:ext cx="620878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200" b="1" cap="all" dirty="0" smtClean="0">
                <a:solidFill>
                  <a:schemeClr val="accent1"/>
                </a:solidFill>
                <a:cs typeface="Arial" panose="020B0604020202020204" pitchFamily="34" charset="0"/>
              </a:rPr>
              <a:t>Word</a:t>
            </a:r>
            <a:r>
              <a:rPr lang="zh-CN" altLang="en-US" sz="4200" b="1" cap="all" dirty="0" smtClean="0">
                <a:solidFill>
                  <a:schemeClr val="accent1"/>
                </a:solidFill>
                <a:cs typeface="Arial" panose="020B0604020202020204" pitchFamily="34" charset="0"/>
              </a:rPr>
              <a:t>写作基本应用</a:t>
            </a:r>
            <a:endParaRPr lang="en-US" altLang="zh-CN" sz="4200" b="1" cap="all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200" b="1" cap="all" dirty="0" smtClean="0">
                <a:solidFill>
                  <a:srgbClr val="0070C0"/>
                </a:solidFill>
                <a:cs typeface="Arial" panose="020B0604020202020204" pitchFamily="34" charset="0"/>
              </a:rPr>
              <a:t>——</a:t>
            </a:r>
            <a:r>
              <a:rPr lang="zh-CN" altLang="en-US" sz="4200" b="1" cap="all" dirty="0" smtClean="0">
                <a:solidFill>
                  <a:srgbClr val="0070C0"/>
                </a:solidFill>
                <a:cs typeface="Arial" panose="020B0604020202020204" pitchFamily="34" charset="0"/>
              </a:rPr>
              <a:t>以本科毕业论文为例</a:t>
            </a:r>
            <a:endParaRPr lang="en-US" altLang="zh-CN" sz="4200" b="1" cap="all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332994" cy="711447"/>
            <a:chOff x="213097" y="363726"/>
            <a:chExt cx="4332994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56494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3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分隔符、页眉</a:t>
              </a:r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页脚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690575" y="534782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分页符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1" name="WindowsMediaPlayer1" r:id="rId2" imgW="6775560" imgH="4362480"/>
        </mc:Choice>
        <mc:Fallback>
          <p:control name="WindowsMediaPlayer1" r:id="rId2" imgW="6775560" imgH="4362480">
            <p:pic>
              <p:nvPicPr>
                <p:cNvPr id="8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0300" y="1677988"/>
                  <a:ext cx="6777038" cy="436086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40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332994" cy="711447"/>
            <a:chOff x="213097" y="363726"/>
            <a:chExt cx="4332994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56494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3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分隔符、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页眉</a:t>
              </a:r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页脚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305580" y="534782"/>
            <a:ext cx="22621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分节符，页眉，页脚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5" name="WindowsMediaPlayer1" r:id="rId2" imgW="6642000" imgH="4343400"/>
        </mc:Choice>
        <mc:Fallback>
          <p:control name="WindowsMediaPlayer1" r:id="rId2" imgW="6642000" imgH="4343400">
            <p:pic>
              <p:nvPicPr>
                <p:cNvPr id="8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4563" y="1527175"/>
                  <a:ext cx="6642100" cy="43418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2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332994" cy="711447"/>
            <a:chOff x="213097" y="363726"/>
            <a:chExt cx="4332994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56494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3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分隔符、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页眉</a:t>
              </a:r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页脚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305580" y="534782"/>
            <a:ext cx="22621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分节符，页眉，页脚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13097" y="1342095"/>
            <a:ext cx="80386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Tip1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：删除分节符时，要把插入分节符并调整页面设置、页眉页脚一系列动作反过来，再删除。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Tip2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：更改格式页码，选中一个页码→单击右键→设置页码格式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33" y="2741802"/>
            <a:ext cx="2863780" cy="3719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91" y="2751850"/>
            <a:ext cx="2474586" cy="37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332994" cy="711447"/>
            <a:chOff x="213097" y="363726"/>
            <a:chExt cx="4332994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31107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4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图、表、公式及题注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13821" y="1376624"/>
            <a:ext cx="215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46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嵌入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型、上下型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46584" y="1403291"/>
            <a:ext cx="5572805" cy="882695"/>
            <a:chOff x="3446584" y="1403291"/>
            <a:chExt cx="5572805" cy="882695"/>
          </a:xfrm>
        </p:grpSpPr>
        <p:sp>
          <p:nvSpPr>
            <p:cNvPr id="8" name="文本框 7"/>
            <p:cNvSpPr txBox="1"/>
            <p:nvPr/>
          </p:nvSpPr>
          <p:spPr>
            <a:xfrm>
              <a:off x="3446584" y="1647272"/>
              <a:ext cx="5285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右键单击图片→设置图片格式→版式→          或 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9240" y="1403291"/>
              <a:ext cx="615982" cy="8699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4356" y="1403291"/>
              <a:ext cx="635033" cy="882695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129771" y="2019147"/>
            <a:ext cx="6213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注：若嵌入型图片显示不全，将图片改为倍数行距（单倍行距、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倍行距等均可）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2" y="2659127"/>
            <a:ext cx="4083377" cy="36777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721" y="2517267"/>
            <a:ext cx="4098668" cy="433976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19930" y="6018963"/>
            <a:ext cx="20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高级→上下型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52240" y="534782"/>
            <a:ext cx="41549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80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9771" y="1118995"/>
            <a:ext cx="215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463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三线表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7454" y="1114870"/>
            <a:ext cx="528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插入表格→表格样式→新建表格样式→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①整个表格→格式→边框与底纹→上下宽度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磅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②标题行→格式→边框与底纹→上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磅，下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0.75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磅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3097" y="363726"/>
            <a:ext cx="4332994" cy="711447"/>
            <a:chOff x="213097" y="363726"/>
            <a:chExt cx="4332994" cy="711447"/>
          </a:xfrm>
        </p:grpSpPr>
        <p:grpSp>
          <p:nvGrpSpPr>
            <p:cNvPr id="5" name="组合 4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7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31107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4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图、表、公式及题注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8152240" y="534782"/>
            <a:ext cx="41549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表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9" name="WindowsMediaPlayer1" r:id="rId2" imgW="7283520" imgH="4432320"/>
        </mc:Choice>
        <mc:Fallback>
          <p:control name="WindowsMediaPlayer1" r:id="rId2" imgW="7283520" imgH="4432320">
            <p:pic>
              <p:nvPicPr>
                <p:cNvPr id="11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2613" y="1939925"/>
                  <a:ext cx="7285037" cy="44307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72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821" y="1376624"/>
            <a:ext cx="418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463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自带公式编辑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Mathtype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LaTeX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097" y="363726"/>
            <a:ext cx="4332994" cy="711447"/>
            <a:chOff x="213097" y="363726"/>
            <a:chExt cx="4332994" cy="711447"/>
          </a:xfrm>
        </p:grpSpPr>
        <p:grpSp>
          <p:nvGrpSpPr>
            <p:cNvPr id="4" name="组合 3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6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31107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4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图、表、公式及题注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64" y="3175451"/>
            <a:ext cx="5110256" cy="17613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96" y="2352601"/>
            <a:ext cx="393720" cy="6858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0" name="文本框 9"/>
          <p:cNvSpPr txBox="1"/>
          <p:nvPr/>
        </p:nvSpPr>
        <p:spPr>
          <a:xfrm>
            <a:off x="1808703" y="2510852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←标识灰暗，兼容模式转换↓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29771" y="5416752"/>
            <a:ext cx="3721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公式识别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公式编辑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Mathpix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Mathtype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LaTeX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 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129771" y="6155234"/>
            <a:ext cx="302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想了解更多，去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站学习</a:t>
            </a:r>
          </a:p>
        </p:txBody>
      </p:sp>
      <p:sp>
        <p:nvSpPr>
          <p:cNvPr id="12" name="矩形 11"/>
          <p:cNvSpPr/>
          <p:nvPr/>
        </p:nvSpPr>
        <p:spPr>
          <a:xfrm>
            <a:off x="7921407" y="534782"/>
            <a:ext cx="64633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83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9771" y="1042614"/>
            <a:ext cx="215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097" y="363726"/>
            <a:ext cx="4332994" cy="711447"/>
            <a:chOff x="213097" y="363726"/>
            <a:chExt cx="4332994" cy="711447"/>
          </a:xfrm>
        </p:grpSpPr>
        <p:grpSp>
          <p:nvGrpSpPr>
            <p:cNvPr id="4" name="组合 3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6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31107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4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图、表、公式及题注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921407" y="538718"/>
            <a:ext cx="64633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题注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400" y="1977397"/>
            <a:ext cx="4122290" cy="400137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7173" name="WindowsMediaPlayer1" r:id="rId2" imgW="7397640" imgH="4724280"/>
        </mc:Choice>
        <mc:Fallback>
          <p:control name="WindowsMediaPlayer1" r:id="rId2" imgW="7397640" imgH="4724280">
            <p:pic>
              <p:nvPicPr>
                <p:cNvPr id="11" name="WindowsMediaPlayer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3100" y="1668463"/>
                  <a:ext cx="7396163" cy="47228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91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3255776" cy="711447"/>
            <a:chOff x="213097" y="363726"/>
            <a:chExt cx="3255776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62136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5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参考文献著录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14889" y="1507253"/>
            <a:ext cx="701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文献管理软件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15894"/>
              </p:ext>
            </p:extLst>
          </p:nvPr>
        </p:nvGraphicFramePr>
        <p:xfrm>
          <a:off x="614889" y="2253488"/>
          <a:ext cx="8016646" cy="26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3144"/>
                <a:gridCol w="1735178"/>
                <a:gridCol w="1827833"/>
                <a:gridCol w="2180491"/>
              </a:tblGrid>
              <a:tr h="837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操作系统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软件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适用性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9277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Noteexpress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Windows</a:t>
                      </a:r>
                      <a:endParaRPr lang="zh-CN" altLang="en-US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WPS</a:t>
                      </a:r>
                      <a:r>
                        <a:rPr lang="zh-CN" altLang="en-US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，</a:t>
                      </a:r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Office</a:t>
                      </a:r>
                      <a:endParaRPr lang="zh-CN" altLang="en-US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中文参考文献管理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</a:tr>
              <a:tr h="9277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Endnote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Windows</a:t>
                      </a:r>
                      <a:r>
                        <a:rPr lang="zh-CN" altLang="en-US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，</a:t>
                      </a:r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Mac</a:t>
                      </a:r>
                      <a:endParaRPr lang="zh-CN" altLang="en-US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Office</a:t>
                      </a:r>
                      <a:r>
                        <a:rPr lang="zh-CN" altLang="en-US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，</a:t>
                      </a:r>
                      <a:r>
                        <a:rPr lang="en-US" altLang="zh-CN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Pages</a:t>
                      </a:r>
                      <a:endParaRPr lang="zh-CN" altLang="en-US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外文参考文献管理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336432" y="5236866"/>
            <a:ext cx="701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以上为我校图书馆购买的文献管理软件</a:t>
            </a:r>
            <a:endParaRPr lang="en-US" altLang="zh-CN" sz="2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noteexpress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知识库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Endnote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培训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3255776" cy="711447"/>
            <a:chOff x="213097" y="363726"/>
            <a:chExt cx="3255776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62136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5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参考文献著录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8197" name="WindowsMediaPlayer1" r:id="rId2" imgW="7556400" imgH="4756320"/>
        </mc:Choice>
        <mc:Fallback>
          <p:control name="WindowsMediaPlayer1" r:id="rId2" imgW="7556400" imgH="4756320">
            <p:pic>
              <p:nvPicPr>
                <p:cNvPr id="7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3425" y="1385888"/>
                  <a:ext cx="7556500" cy="47529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010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3614849" cy="711447"/>
            <a:chOff x="213097" y="363726"/>
            <a:chExt cx="3614849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64954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6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快捷键与通配符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26" y="1304925"/>
            <a:ext cx="6493248" cy="1463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578821" y="1651937"/>
            <a:ext cx="1691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arial" panose="020B0604020202020204" pitchFamily="34" charset="0"/>
              </a:rPr>
              <a:t>Alt+</a:t>
            </a:r>
            <a:endParaRPr lang="zh-CN" altLang="en-US" sz="4400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90" y="3115404"/>
            <a:ext cx="7135286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Ctrl+S</a:t>
            </a:r>
            <a:r>
              <a:rPr lang="en-US" altLang="zh-CN" sz="4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</a:p>
          <a:p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Ctrl+A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全选</a:t>
            </a:r>
          </a:p>
          <a:p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Ctrl+C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  </a:t>
            </a:r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Ctrl+X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剪切 </a:t>
            </a:r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Ctrl+V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Ctrl+Z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撤销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Ctrl+Y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恢复操作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Ctrl+F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err="1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Ctrl+H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</a:t>
            </a: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、替换</a:t>
            </a:r>
          </a:p>
          <a:p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F4 </a:t>
            </a:r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重复最近一</a:t>
            </a: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个动作</a:t>
            </a:r>
          </a:p>
          <a:p>
            <a:r>
              <a:rPr lang="zh-CN" altLang="en-US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 单击一次、双击多次</a:t>
            </a:r>
          </a:p>
          <a:p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90575" y="534782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快捷键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3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203046B-3638-4E5D-A4D5-A3DBAE1BA298}"/>
              </a:ext>
            </a:extLst>
          </p:cNvPr>
          <p:cNvSpPr/>
          <p:nvPr/>
        </p:nvSpPr>
        <p:spPr>
          <a:xfrm>
            <a:off x="422032" y="857251"/>
            <a:ext cx="8721968" cy="5143499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E9004BB-F637-46F6-A172-189E259B4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6"/>
          <a:stretch/>
        </p:blipFill>
        <p:spPr>
          <a:xfrm>
            <a:off x="-10515" y="0"/>
            <a:ext cx="3556444" cy="6858000"/>
          </a:xfrm>
          <a:prstGeom prst="rect">
            <a:avLst/>
          </a:prstGeom>
        </p:spPr>
      </p:pic>
      <p:sp>
        <p:nvSpPr>
          <p:cNvPr id="4" name="等腰三角形 3">
            <a:extLst>
              <a:ext uri="{FF2B5EF4-FFF2-40B4-BE49-F238E27FC236}">
                <a16:creationId xmlns:a16="http://schemas.microsoft.com/office/drawing/2014/main" xmlns="" id="{4FFF41E9-7200-4BD1-BB21-FBBE62D16EB5}"/>
              </a:ext>
            </a:extLst>
          </p:cNvPr>
          <p:cNvSpPr/>
          <p:nvPr/>
        </p:nvSpPr>
        <p:spPr>
          <a:xfrm rot="5400000">
            <a:off x="3512822" y="3222078"/>
            <a:ext cx="480060" cy="41384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62B8139-3774-4D8D-A935-9875DD74CEB1}"/>
              </a:ext>
            </a:extLst>
          </p:cNvPr>
          <p:cNvGrpSpPr/>
          <p:nvPr/>
        </p:nvGrpSpPr>
        <p:grpSpPr>
          <a:xfrm>
            <a:off x="790992" y="2348866"/>
            <a:ext cx="2160271" cy="2160271"/>
            <a:chOff x="980000" y="2348865"/>
            <a:chExt cx="2160270" cy="2160270"/>
          </a:xfrm>
          <a:solidFill>
            <a:srgbClr val="0070C0"/>
          </a:solidFill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8B7C8FC5-171F-4264-A6C6-23DB67F07328}"/>
                </a:ext>
              </a:extLst>
            </p:cNvPr>
            <p:cNvSpPr/>
            <p:nvPr/>
          </p:nvSpPr>
          <p:spPr>
            <a:xfrm>
              <a:off x="980000" y="2348865"/>
              <a:ext cx="2160270" cy="21602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A852D64D-273A-40D1-A9F0-51FB6AD4F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135" y="3019458"/>
              <a:ext cx="1963998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8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目   录</a:t>
              </a:r>
              <a:endParaRPr lang="en-US" sz="4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697FA27D-4E6D-459B-A1BD-8AD8EE97ED74}"/>
              </a:ext>
            </a:extLst>
          </p:cNvPr>
          <p:cNvGrpSpPr/>
          <p:nvPr/>
        </p:nvGrpSpPr>
        <p:grpSpPr>
          <a:xfrm>
            <a:off x="4161263" y="1224299"/>
            <a:ext cx="535466" cy="492496"/>
            <a:chOff x="5485314" y="1096452"/>
            <a:chExt cx="726932" cy="639321"/>
          </a:xfrm>
          <a:solidFill>
            <a:srgbClr val="0070C0"/>
          </a:solidFill>
        </p:grpSpPr>
        <p:sp>
          <p:nvSpPr>
            <p:cNvPr id="29" name="圆角矩形 11">
              <a:extLst>
                <a:ext uri="{FF2B5EF4-FFF2-40B4-BE49-F238E27FC236}">
                  <a16:creationId xmlns:a16="http://schemas.microsoft.com/office/drawing/2014/main" xmlns="" id="{2D410F59-6DE5-42FF-85BB-E6726A7FA8EF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FEDD5A39-E5C0-499C-B8A4-11D5AD8A4FB6}"/>
                </a:ext>
              </a:extLst>
            </p:cNvPr>
            <p:cNvSpPr txBox="1"/>
            <p:nvPr/>
          </p:nvSpPr>
          <p:spPr>
            <a:xfrm>
              <a:off x="5485314" y="1101634"/>
              <a:ext cx="566244" cy="5992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>
                  <a:solidFill>
                    <a:srgbClr val="FEFEFE"/>
                  </a:solidFill>
                  <a:latin typeface="Impact" panose="020B0806030902050204" pitchFamily="34" charset="0"/>
                </a:rPr>
                <a:t>1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06E5C0B-9006-43DF-9EE4-951F244C12DA}"/>
              </a:ext>
            </a:extLst>
          </p:cNvPr>
          <p:cNvSpPr txBox="1"/>
          <p:nvPr/>
        </p:nvSpPr>
        <p:spPr>
          <a:xfrm>
            <a:off x="4892483" y="122829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本科毕业论文格式要求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BDB4C3A5-79DC-41D9-8A75-6B47D324A8E3}"/>
              </a:ext>
            </a:extLst>
          </p:cNvPr>
          <p:cNvGrpSpPr/>
          <p:nvPr/>
        </p:nvGrpSpPr>
        <p:grpSpPr>
          <a:xfrm>
            <a:off x="4161269" y="1883781"/>
            <a:ext cx="535464" cy="492496"/>
            <a:chOff x="5485317" y="1096452"/>
            <a:chExt cx="726929" cy="639321"/>
          </a:xfrm>
          <a:solidFill>
            <a:srgbClr val="0070C0"/>
          </a:solidFill>
        </p:grpSpPr>
        <p:sp>
          <p:nvSpPr>
            <p:cNvPr id="37" name="圆角矩形 11">
              <a:extLst>
                <a:ext uri="{FF2B5EF4-FFF2-40B4-BE49-F238E27FC236}">
                  <a16:creationId xmlns:a16="http://schemas.microsoft.com/office/drawing/2014/main" xmlns="" id="{ACD5798A-4F3C-4F13-88C6-2EDE8F768B67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EBABC48A-7BE9-42DA-A3DA-DB9BFF7D80F4}"/>
                </a:ext>
              </a:extLst>
            </p:cNvPr>
            <p:cNvSpPr txBox="1"/>
            <p:nvPr/>
          </p:nvSpPr>
          <p:spPr>
            <a:xfrm>
              <a:off x="5485317" y="1101635"/>
              <a:ext cx="616296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>
                  <a:solidFill>
                    <a:srgbClr val="FEFEFE"/>
                  </a:solidFill>
                  <a:latin typeface="Impact" panose="020B0806030902050204" pitchFamily="34" charset="0"/>
                </a:rPr>
                <a:t>2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2827731C-413D-4535-9F6E-F670E638FBE0}"/>
              </a:ext>
            </a:extLst>
          </p:cNvPr>
          <p:cNvSpPr txBox="1"/>
          <p:nvPr/>
        </p:nvSpPr>
        <p:spPr>
          <a:xfrm>
            <a:off x="4892483" y="188852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多级列表、样式、目录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圆角矩形 11">
            <a:extLst>
              <a:ext uri="{FF2B5EF4-FFF2-40B4-BE49-F238E27FC236}">
                <a16:creationId xmlns:a16="http://schemas.microsoft.com/office/drawing/2014/main" xmlns="" id="{EDA39E5E-30DA-4A3D-AC50-EE784C6246C0}"/>
              </a:ext>
            </a:extLst>
          </p:cNvPr>
          <p:cNvSpPr/>
          <p:nvPr/>
        </p:nvSpPr>
        <p:spPr>
          <a:xfrm>
            <a:off x="4225801" y="2528424"/>
            <a:ext cx="470931" cy="4924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CBDD0B55-8937-47C6-8401-E4F0CB9B8844}"/>
              </a:ext>
            </a:extLst>
          </p:cNvPr>
          <p:cNvSpPr txBox="1"/>
          <p:nvPr/>
        </p:nvSpPr>
        <p:spPr>
          <a:xfrm>
            <a:off x="4892483" y="323950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图、表、公式及题注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6607D853-AA1E-4DDF-B62A-D4999FC99CE4}"/>
              </a:ext>
            </a:extLst>
          </p:cNvPr>
          <p:cNvGrpSpPr/>
          <p:nvPr/>
        </p:nvGrpSpPr>
        <p:grpSpPr>
          <a:xfrm>
            <a:off x="4161269" y="3188483"/>
            <a:ext cx="535464" cy="492496"/>
            <a:chOff x="5485317" y="1096452"/>
            <a:chExt cx="726929" cy="6393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5" name="圆角矩形 11">
              <a:extLst>
                <a:ext uri="{FF2B5EF4-FFF2-40B4-BE49-F238E27FC236}">
                  <a16:creationId xmlns:a16="http://schemas.microsoft.com/office/drawing/2014/main" xmlns="" id="{4EBA2E07-42CC-4B01-B006-2B9DEA392B18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27000E38-AFFE-40E4-A2C6-2581072AFA70}"/>
                </a:ext>
              </a:extLst>
            </p:cNvPr>
            <p:cNvSpPr txBox="1"/>
            <p:nvPr/>
          </p:nvSpPr>
          <p:spPr>
            <a:xfrm>
              <a:off x="5485317" y="1101635"/>
              <a:ext cx="616296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>
                  <a:solidFill>
                    <a:srgbClr val="FEFEFE"/>
                  </a:solidFill>
                  <a:latin typeface="Impact" panose="020B0806030902050204" pitchFamily="34" charset="0"/>
                </a:rPr>
                <a:t>4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D9FEF55D-EE89-4EE9-A9B2-4D1E82AABD40}"/>
              </a:ext>
            </a:extLst>
          </p:cNvPr>
          <p:cNvSpPr txBox="1"/>
          <p:nvPr/>
        </p:nvSpPr>
        <p:spPr>
          <a:xfrm>
            <a:off x="4892483" y="389956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参考文献著录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D3DADC5E-5519-4E24-9E8D-5B7E4E6D7D11}"/>
              </a:ext>
            </a:extLst>
          </p:cNvPr>
          <p:cNvGrpSpPr/>
          <p:nvPr/>
        </p:nvGrpSpPr>
        <p:grpSpPr>
          <a:xfrm>
            <a:off x="4161267" y="3864799"/>
            <a:ext cx="535464" cy="492496"/>
            <a:chOff x="5485317" y="1096452"/>
            <a:chExt cx="726929" cy="6393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9" name="圆角矩形 11">
              <a:extLst>
                <a:ext uri="{FF2B5EF4-FFF2-40B4-BE49-F238E27FC236}">
                  <a16:creationId xmlns:a16="http://schemas.microsoft.com/office/drawing/2014/main" xmlns="" id="{A11ACB73-99E2-46E5-9479-4B8A56854380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A3FFFF78-E3EC-4FCB-966D-79C04C04723B}"/>
                </a:ext>
              </a:extLst>
            </p:cNvPr>
            <p:cNvSpPr txBox="1"/>
            <p:nvPr/>
          </p:nvSpPr>
          <p:spPr>
            <a:xfrm>
              <a:off x="5485317" y="1101635"/>
              <a:ext cx="631530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>
                  <a:solidFill>
                    <a:srgbClr val="FEFEFE"/>
                  </a:solidFill>
                  <a:latin typeface="Impact" panose="020B0806030902050204" pitchFamily="34" charset="0"/>
                </a:rPr>
                <a:t>5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727A0C8B-45F6-4DFD-AA08-3D919FC45642}"/>
              </a:ext>
            </a:extLst>
          </p:cNvPr>
          <p:cNvSpPr txBox="1"/>
          <p:nvPr/>
        </p:nvSpPr>
        <p:spPr>
          <a:xfrm>
            <a:off x="4892483" y="457587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快捷键与通配符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3203A29-C67E-497E-B831-E7E8E7D6D5CA}"/>
              </a:ext>
            </a:extLst>
          </p:cNvPr>
          <p:cNvSpPr txBox="1"/>
          <p:nvPr/>
        </p:nvSpPr>
        <p:spPr>
          <a:xfrm>
            <a:off x="4170851" y="2520156"/>
            <a:ext cx="46358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  </a:t>
            </a:r>
            <a:r>
              <a:rPr lang="en-US" altLang="zh-CN" sz="2400" dirty="0">
                <a:solidFill>
                  <a:srgbClr val="FEFEFE"/>
                </a:solidFill>
                <a:latin typeface="Impact" panose="020B0806030902050204" pitchFamily="34" charset="0"/>
              </a:rPr>
              <a:t>3</a:t>
            </a:r>
            <a:endParaRPr lang="en-US" altLang="zh-CN" dirty="0">
              <a:solidFill>
                <a:srgbClr val="FEFEFE"/>
              </a:solidFill>
              <a:latin typeface="Impact" panose="020B080603090205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3DADC5E-5519-4E24-9E8D-5B7E4E6D7D11}"/>
              </a:ext>
            </a:extLst>
          </p:cNvPr>
          <p:cNvGrpSpPr/>
          <p:nvPr/>
        </p:nvGrpSpPr>
        <p:grpSpPr>
          <a:xfrm>
            <a:off x="4161265" y="4567953"/>
            <a:ext cx="535464" cy="492496"/>
            <a:chOff x="5485317" y="1096452"/>
            <a:chExt cx="726929" cy="6393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圆角矩形 11">
              <a:extLst>
                <a:ext uri="{FF2B5EF4-FFF2-40B4-BE49-F238E27FC236}">
                  <a16:creationId xmlns:a16="http://schemas.microsoft.com/office/drawing/2014/main" xmlns="" id="{A11ACB73-99E2-46E5-9479-4B8A56854380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A3FFFF78-E3EC-4FCB-966D-79C04C04723B}"/>
                </a:ext>
              </a:extLst>
            </p:cNvPr>
            <p:cNvSpPr txBox="1"/>
            <p:nvPr/>
          </p:nvSpPr>
          <p:spPr>
            <a:xfrm>
              <a:off x="5485317" y="1101635"/>
              <a:ext cx="631530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6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727A0C8B-45F6-4DFD-AA08-3D919FC45642}"/>
              </a:ext>
            </a:extLst>
          </p:cNvPr>
          <p:cNvSpPr txBox="1"/>
          <p:nvPr/>
        </p:nvSpPr>
        <p:spPr>
          <a:xfrm>
            <a:off x="4892483" y="2586186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分隔符、页眉、页脚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D3DADC5E-5519-4E24-9E8D-5B7E4E6D7D11}"/>
              </a:ext>
            </a:extLst>
          </p:cNvPr>
          <p:cNvGrpSpPr/>
          <p:nvPr/>
        </p:nvGrpSpPr>
        <p:grpSpPr>
          <a:xfrm>
            <a:off x="4170851" y="5262007"/>
            <a:ext cx="535464" cy="492496"/>
            <a:chOff x="5485317" y="1096452"/>
            <a:chExt cx="726929" cy="6393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圆角矩形 11">
              <a:extLst>
                <a:ext uri="{FF2B5EF4-FFF2-40B4-BE49-F238E27FC236}">
                  <a16:creationId xmlns:a16="http://schemas.microsoft.com/office/drawing/2014/main" xmlns="" id="{A11ACB73-99E2-46E5-9479-4B8A56854380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A3FFFF78-E3EC-4FCB-966D-79C04C04723B}"/>
                </a:ext>
              </a:extLst>
            </p:cNvPr>
            <p:cNvSpPr txBox="1"/>
            <p:nvPr/>
          </p:nvSpPr>
          <p:spPr>
            <a:xfrm>
              <a:off x="5485317" y="1101635"/>
              <a:ext cx="570597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7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727A0C8B-45F6-4DFD-AA08-3D919FC45642}"/>
              </a:ext>
            </a:extLst>
          </p:cNvPr>
          <p:cNvSpPr txBox="1"/>
          <p:nvPr/>
        </p:nvSpPr>
        <p:spPr>
          <a:xfrm>
            <a:off x="4892483" y="5289741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制表符与缩进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57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3614849" cy="711447"/>
            <a:chOff x="213097" y="363726"/>
            <a:chExt cx="3614849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64954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6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快捷键与通配符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0825" y="1445679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Ctrl+F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Ctrl+H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查找、替换</a:t>
            </a:r>
          </a:p>
        </p:txBody>
      </p:sp>
      <p:sp>
        <p:nvSpPr>
          <p:cNvPr id="8" name="矩形 7"/>
          <p:cNvSpPr/>
          <p:nvPr/>
        </p:nvSpPr>
        <p:spPr>
          <a:xfrm>
            <a:off x="250825" y="1994598"/>
            <a:ext cx="50044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常用通配符（替换时需点击对话框“更多”，点选使用通配符 ）</a:t>
            </a:r>
            <a:endParaRPr lang="en-US" altLang="zh-CN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zh-CN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、任意单个字符：</a:t>
            </a:r>
            <a:endParaRPr lang="zh-CN" altLang="zh-CN" sz="3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“?”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可以代表任意单个字符，输入几个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“?”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就代表几个未知字符</a:t>
            </a:r>
            <a:r>
              <a:rPr lang="zh-CN" altLang="zh-CN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zh-CN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、任意多个字符：</a:t>
            </a:r>
            <a:endParaRPr lang="zh-CN" altLang="zh-CN" sz="3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“*”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可以代表任意多个</a:t>
            </a:r>
            <a:r>
              <a:rPr lang="zh-CN" altLang="zh-CN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字符。 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zh-CN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、指定字符之一：</a:t>
            </a:r>
            <a:endParaRPr lang="zh-CN" altLang="zh-CN" sz="3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“[]”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框内的字符可以是指定要查找的字符</a:t>
            </a:r>
            <a:r>
              <a:rPr lang="zh-CN" altLang="zh-CN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之一</a:t>
            </a:r>
            <a:r>
              <a:rPr lang="zh-CN" altLang="en-US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zh-CN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如：输入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“[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中美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]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就可以找到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zh-CN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美国</a:t>
            </a:r>
            <a:r>
              <a:rPr lang="en-US" altLang="zh-CN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</a:p>
          <a:p>
            <a:pPr>
              <a:spcAft>
                <a:spcPts val="1200"/>
              </a:spcAft>
            </a:pPr>
            <a:r>
              <a:rPr lang="en-US" altLang="zh-CN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……</a:t>
            </a:r>
            <a:endParaRPr lang="zh-CN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2" y="2185517"/>
            <a:ext cx="3627514" cy="337122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76352" y="4290645"/>
            <a:ext cx="602901" cy="140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476352" y="5124659"/>
            <a:ext cx="1235947" cy="3215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682326" y="5739434"/>
            <a:ext cx="330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也可以</a:t>
            </a:r>
            <a:r>
              <a:rPr lang="zh-CN" altLang="en-US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进行</a:t>
            </a:r>
            <a:endParaRPr lang="en-US" altLang="zh-CN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CN" altLang="en-US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格式或特殊格式查找替换</a:t>
            </a:r>
            <a:endParaRPr lang="en-US" altLang="zh-CN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90575" y="534782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通配符</a:t>
            </a:r>
          </a:p>
        </p:txBody>
      </p:sp>
    </p:spTree>
    <p:extLst>
      <p:ext uri="{BB962C8B-B14F-4D97-AF65-F5344CB8AC3E}">
        <p14:creationId xmlns:p14="http://schemas.microsoft.com/office/powerpoint/2010/main" val="1181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1445679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Ctrl+F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Ctrl+H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查找、替换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3097" y="363726"/>
            <a:ext cx="3614849" cy="711447"/>
            <a:chOff x="213097" y="363726"/>
            <a:chExt cx="3614849" cy="711447"/>
          </a:xfrm>
        </p:grpSpPr>
        <p:grpSp>
          <p:nvGrpSpPr>
            <p:cNvPr id="4" name="组合 3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6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64954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6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快捷键与通配符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815011"/>
            <a:ext cx="4642338" cy="489629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245240" y="5452512"/>
            <a:ext cx="36375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kern="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去除段落标记（硬回车）       </a:t>
            </a:r>
            <a:r>
              <a:rPr lang="en-US" altLang="zh-CN" b="1" kern="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^p</a:t>
            </a:r>
          </a:p>
          <a:p>
            <a:pPr>
              <a:spcAft>
                <a:spcPts val="1200"/>
              </a:spcAft>
            </a:pPr>
            <a:r>
              <a:rPr lang="zh-CN" altLang="en-US" b="1" kern="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去除手动换行符（软回车）    </a:t>
            </a:r>
            <a:r>
              <a:rPr lang="en-US" altLang="zh-CN" b="1" kern="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^l</a:t>
            </a:r>
            <a:endParaRPr lang="en-US" altLang="zh-CN" b="1" kern="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579" y="3359430"/>
            <a:ext cx="4026469" cy="178565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490333" y="2352263"/>
            <a:ext cx="330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kern="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格式或特殊格式</a:t>
            </a:r>
            <a:endParaRPr lang="en-US" altLang="zh-CN" b="1" kern="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CN" altLang="en-US" b="1" kern="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进行查找替换</a:t>
            </a:r>
            <a:endParaRPr lang="en-US" altLang="zh-CN" b="1" kern="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004079" y="1957062"/>
            <a:ext cx="0" cy="4612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129771" y="1718268"/>
            <a:ext cx="1349087" cy="4642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459742" y="534782"/>
            <a:ext cx="11079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特殊格式</a:t>
            </a:r>
            <a:endParaRPr lang="zh-CN" altLang="en-US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56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29771" y="1492962"/>
            <a:ext cx="4953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强迫症晚期？</a:t>
            </a:r>
            <a:endParaRPr lang="en-US" altLang="zh-CN" sz="3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对齐不舒服斯基？</a:t>
            </a:r>
            <a:endParaRPr lang="en-US" altLang="zh-CN" sz="3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怎么办？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059912" y="3400023"/>
            <a:ext cx="6652009" cy="27934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Tip</a:t>
            </a:r>
            <a:r>
              <a:rPr lang="zh-CN" altLang="en-US" sz="4400" b="1" dirty="0" smtClean="0"/>
              <a:t>：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能用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制表符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就不要用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空格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3097" y="363726"/>
            <a:ext cx="3255776" cy="711447"/>
            <a:chOff x="213097" y="363726"/>
            <a:chExt cx="3255776" cy="711447"/>
          </a:xfrm>
        </p:grpSpPr>
        <p:grpSp>
          <p:nvGrpSpPr>
            <p:cNvPr id="10" name="组合 9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12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64366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7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制表符与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缩进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4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3" y="1227254"/>
            <a:ext cx="6013759" cy="12764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6" y="2616471"/>
            <a:ext cx="4527783" cy="12954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71" y="4119378"/>
            <a:ext cx="3730360" cy="25442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文本框 4"/>
          <p:cNvSpPr txBox="1"/>
          <p:nvPr/>
        </p:nvSpPr>
        <p:spPr>
          <a:xfrm>
            <a:off x="6232401" y="1065124"/>
            <a:ext cx="3042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显示编辑标记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3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显示标尺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3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p"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0302" y="4589140"/>
            <a:ext cx="315983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3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选择所需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制表符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2438">
              <a:buClr>
                <a:schemeClr val="accent3">
                  <a:lumMod val="75000"/>
                </a:schemeClr>
              </a:buClr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键盘上的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3097" y="363726"/>
            <a:ext cx="3255776" cy="711447"/>
            <a:chOff x="213097" y="363726"/>
            <a:chExt cx="3255776" cy="711447"/>
          </a:xfrm>
        </p:grpSpPr>
        <p:grpSp>
          <p:nvGrpSpPr>
            <p:cNvPr id="13" name="组合 1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1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64366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7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制表符与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缩进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690575" y="534365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制表符</a:t>
            </a:r>
            <a:endParaRPr lang="zh-CN" altLang="en-US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9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123287" y="6084905"/>
            <a:ext cx="392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插入制表符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3097" y="363726"/>
            <a:ext cx="3255776" cy="711447"/>
            <a:chOff x="213097" y="363726"/>
            <a:chExt cx="3255776" cy="711447"/>
          </a:xfrm>
        </p:grpSpPr>
        <p:grpSp>
          <p:nvGrpSpPr>
            <p:cNvPr id="11" name="组合 10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13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64366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7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制表符与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缩进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690575" y="534365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制表符</a:t>
            </a:r>
            <a:endParaRPr lang="zh-CN" altLang="en-US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1" name="WindowsMediaPlayer1" r:id="rId2" imgW="6883560" imgH="4241880"/>
        </mc:Choice>
        <mc:Fallback>
          <p:control name="WindowsMediaPlayer1" r:id="rId2" imgW="6883560" imgH="4241880">
            <p:pic>
              <p:nvPicPr>
                <p:cNvPr id="2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4563" y="1566863"/>
                  <a:ext cx="6883400" cy="42418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51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30360" y="6084907"/>
            <a:ext cx="354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分段对齐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3097" y="363726"/>
            <a:ext cx="3255776" cy="711447"/>
            <a:chOff x="213097" y="363726"/>
            <a:chExt cx="3255776" cy="711447"/>
          </a:xfrm>
        </p:grpSpPr>
        <p:grpSp>
          <p:nvGrpSpPr>
            <p:cNvPr id="10" name="组合 9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12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64366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7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制表符与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缩进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690575" y="534365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制表符</a:t>
            </a:r>
            <a:endParaRPr lang="zh-CN" altLang="en-US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5" name="WindowsMediaPlayer1" r:id="rId2" imgW="7378560" imgH="4267080"/>
        </mc:Choice>
        <mc:Fallback>
          <p:control name="WindowsMediaPlayer1" r:id="rId2" imgW="7378560" imgH="4267080">
            <p:pic>
              <p:nvPicPr>
                <p:cNvPr id="3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3588" y="1406525"/>
                  <a:ext cx="7375525" cy="42703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19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3097" y="363726"/>
            <a:ext cx="3255776" cy="711447"/>
            <a:chOff x="213097" y="363726"/>
            <a:chExt cx="3255776" cy="711447"/>
          </a:xfrm>
        </p:grpSpPr>
        <p:grpSp>
          <p:nvGrpSpPr>
            <p:cNvPr id="4" name="组合 3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6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64366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7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制表符与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缩进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79058" y="6191015"/>
            <a:ext cx="609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调整制表符的位置和删除制表符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90575" y="534365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制表符</a:t>
            </a:r>
            <a:endParaRPr lang="zh-CN" altLang="en-US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69" name="WindowsMediaPlayer1" r:id="rId2" imgW="7074000" imgH="4349880"/>
        </mc:Choice>
        <mc:Fallback>
          <p:control name="WindowsMediaPlayer1" r:id="rId2" imgW="7074000" imgH="4349880">
            <p:pic>
              <p:nvPicPr>
                <p:cNvPr id="10" name="WindowsMediaPlayer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3600" y="1547813"/>
                  <a:ext cx="7073900" cy="43513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45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-1" r="422" b="35105"/>
          <a:stretch/>
        </p:blipFill>
        <p:spPr>
          <a:xfrm>
            <a:off x="4546643" y="1321361"/>
            <a:ext cx="4200978" cy="46674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5" y="1993425"/>
            <a:ext cx="3938614" cy="21063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4662435" y="3346102"/>
            <a:ext cx="1708220" cy="6832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902872" y="3655089"/>
            <a:ext cx="738710" cy="3743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902872" y="538718"/>
            <a:ext cx="64633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缩进</a:t>
            </a:r>
            <a:endParaRPr lang="zh-CN" altLang="en-US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3097" y="363726"/>
            <a:ext cx="3255776" cy="711447"/>
            <a:chOff x="213097" y="363726"/>
            <a:chExt cx="3255776" cy="711447"/>
          </a:xfrm>
        </p:grpSpPr>
        <p:grpSp>
          <p:nvGrpSpPr>
            <p:cNvPr id="14" name="组合 13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16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64366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7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制表符与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缩进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98323" y="4758151"/>
            <a:ext cx="3846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缩进值可用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（绝对缩进值）或者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字符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（相对缩进值）为单位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1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97FA27D-4E6D-459B-A1BD-8AD8EE97ED74}"/>
              </a:ext>
            </a:extLst>
          </p:cNvPr>
          <p:cNvGrpSpPr/>
          <p:nvPr/>
        </p:nvGrpSpPr>
        <p:grpSpPr>
          <a:xfrm>
            <a:off x="2181729" y="1465459"/>
            <a:ext cx="535466" cy="492496"/>
            <a:chOff x="5485314" y="1096452"/>
            <a:chExt cx="726932" cy="639321"/>
          </a:xfrm>
          <a:solidFill>
            <a:srgbClr val="0070C0"/>
          </a:solidFill>
        </p:grpSpPr>
        <p:sp>
          <p:nvSpPr>
            <p:cNvPr id="3" name="圆角矩形 11">
              <a:extLst>
                <a:ext uri="{FF2B5EF4-FFF2-40B4-BE49-F238E27FC236}">
                  <a16:creationId xmlns:a16="http://schemas.microsoft.com/office/drawing/2014/main" xmlns="" id="{2D410F59-6DE5-42FF-85BB-E6726A7FA8EF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EDD5A39-E5C0-499C-B8A4-11D5AD8A4FB6}"/>
                </a:ext>
              </a:extLst>
            </p:cNvPr>
            <p:cNvSpPr txBox="1"/>
            <p:nvPr/>
          </p:nvSpPr>
          <p:spPr>
            <a:xfrm>
              <a:off x="5485314" y="1101634"/>
              <a:ext cx="566244" cy="5992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>
                  <a:solidFill>
                    <a:srgbClr val="FEFEFE"/>
                  </a:solidFill>
                  <a:latin typeface="Impact" panose="020B0806030902050204" pitchFamily="34" charset="0"/>
                </a:rPr>
                <a:t>1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06E5C0B-9006-43DF-9EE4-951F244C12DA}"/>
              </a:ext>
            </a:extLst>
          </p:cNvPr>
          <p:cNvSpPr txBox="1"/>
          <p:nvPr/>
        </p:nvSpPr>
        <p:spPr>
          <a:xfrm>
            <a:off x="2912949" y="146945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本科毕业论文格式要求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BDB4C3A5-79DC-41D9-8A75-6B47D324A8E3}"/>
              </a:ext>
            </a:extLst>
          </p:cNvPr>
          <p:cNvGrpSpPr/>
          <p:nvPr/>
        </p:nvGrpSpPr>
        <p:grpSpPr>
          <a:xfrm>
            <a:off x="2181735" y="2124941"/>
            <a:ext cx="535464" cy="492496"/>
            <a:chOff x="5485317" y="1096452"/>
            <a:chExt cx="726929" cy="639321"/>
          </a:xfrm>
          <a:solidFill>
            <a:srgbClr val="0070C0"/>
          </a:solidFill>
        </p:grpSpPr>
        <p:sp>
          <p:nvSpPr>
            <p:cNvPr id="7" name="圆角矩形 11">
              <a:extLst>
                <a:ext uri="{FF2B5EF4-FFF2-40B4-BE49-F238E27FC236}">
                  <a16:creationId xmlns:a16="http://schemas.microsoft.com/office/drawing/2014/main" xmlns="" id="{ACD5798A-4F3C-4F13-88C6-2EDE8F768B67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BABC48A-7BE9-42DA-A3DA-DB9BFF7D80F4}"/>
                </a:ext>
              </a:extLst>
            </p:cNvPr>
            <p:cNvSpPr txBox="1"/>
            <p:nvPr/>
          </p:nvSpPr>
          <p:spPr>
            <a:xfrm>
              <a:off x="5485317" y="1101635"/>
              <a:ext cx="616296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>
                  <a:solidFill>
                    <a:srgbClr val="FEFEFE"/>
                  </a:solidFill>
                  <a:latin typeface="Impact" panose="020B0806030902050204" pitchFamily="34" charset="0"/>
                </a:rPr>
                <a:t>2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827731C-413D-4535-9F6E-F670E638FBE0}"/>
              </a:ext>
            </a:extLst>
          </p:cNvPr>
          <p:cNvSpPr txBox="1"/>
          <p:nvPr/>
        </p:nvSpPr>
        <p:spPr>
          <a:xfrm>
            <a:off x="2912949" y="212968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多级列表、样式、目录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圆角矩形 11">
            <a:extLst>
              <a:ext uri="{FF2B5EF4-FFF2-40B4-BE49-F238E27FC236}">
                <a16:creationId xmlns:a16="http://schemas.microsoft.com/office/drawing/2014/main" xmlns="" id="{EDA39E5E-30DA-4A3D-AC50-EE784C6246C0}"/>
              </a:ext>
            </a:extLst>
          </p:cNvPr>
          <p:cNvSpPr/>
          <p:nvPr/>
        </p:nvSpPr>
        <p:spPr>
          <a:xfrm>
            <a:off x="2246267" y="2769584"/>
            <a:ext cx="470931" cy="4924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BDD0B55-8937-47C6-8401-E4F0CB9B8844}"/>
              </a:ext>
            </a:extLst>
          </p:cNvPr>
          <p:cNvSpPr txBox="1"/>
          <p:nvPr/>
        </p:nvSpPr>
        <p:spPr>
          <a:xfrm>
            <a:off x="2912949" y="348066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图、表、公式及题注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6607D853-AA1E-4DDF-B62A-D4999FC99CE4}"/>
              </a:ext>
            </a:extLst>
          </p:cNvPr>
          <p:cNvGrpSpPr/>
          <p:nvPr/>
        </p:nvGrpSpPr>
        <p:grpSpPr>
          <a:xfrm>
            <a:off x="2181735" y="3429643"/>
            <a:ext cx="535464" cy="492496"/>
            <a:chOff x="5485317" y="1096452"/>
            <a:chExt cx="726929" cy="6393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圆角矩形 11">
              <a:extLst>
                <a:ext uri="{FF2B5EF4-FFF2-40B4-BE49-F238E27FC236}">
                  <a16:creationId xmlns:a16="http://schemas.microsoft.com/office/drawing/2014/main" xmlns="" id="{4EBA2E07-42CC-4B01-B006-2B9DEA392B18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27000E38-AFFE-40E4-A2C6-2581072AFA70}"/>
                </a:ext>
              </a:extLst>
            </p:cNvPr>
            <p:cNvSpPr txBox="1"/>
            <p:nvPr/>
          </p:nvSpPr>
          <p:spPr>
            <a:xfrm>
              <a:off x="5485317" y="1101635"/>
              <a:ext cx="616296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>
                  <a:solidFill>
                    <a:srgbClr val="FEFEFE"/>
                  </a:solidFill>
                  <a:latin typeface="Impact" panose="020B0806030902050204" pitchFamily="34" charset="0"/>
                </a:rPr>
                <a:t>4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9FEF55D-EE89-4EE9-A9B2-4D1E82AABD40}"/>
              </a:ext>
            </a:extLst>
          </p:cNvPr>
          <p:cNvSpPr txBox="1"/>
          <p:nvPr/>
        </p:nvSpPr>
        <p:spPr>
          <a:xfrm>
            <a:off x="2912949" y="41407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参考文献著录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D3DADC5E-5519-4E24-9E8D-5B7E4E6D7D11}"/>
              </a:ext>
            </a:extLst>
          </p:cNvPr>
          <p:cNvGrpSpPr/>
          <p:nvPr/>
        </p:nvGrpSpPr>
        <p:grpSpPr>
          <a:xfrm>
            <a:off x="2181733" y="4105959"/>
            <a:ext cx="535464" cy="492496"/>
            <a:chOff x="5485317" y="1096452"/>
            <a:chExt cx="726929" cy="6393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" name="圆角矩形 11">
              <a:extLst>
                <a:ext uri="{FF2B5EF4-FFF2-40B4-BE49-F238E27FC236}">
                  <a16:creationId xmlns:a16="http://schemas.microsoft.com/office/drawing/2014/main" xmlns="" id="{A11ACB73-99E2-46E5-9479-4B8A56854380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A3FFFF78-E3EC-4FCB-966D-79C04C04723B}"/>
                </a:ext>
              </a:extLst>
            </p:cNvPr>
            <p:cNvSpPr txBox="1"/>
            <p:nvPr/>
          </p:nvSpPr>
          <p:spPr>
            <a:xfrm>
              <a:off x="5485317" y="1101635"/>
              <a:ext cx="631530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>
                  <a:solidFill>
                    <a:srgbClr val="FEFEFE"/>
                  </a:solidFill>
                  <a:latin typeface="Impact" panose="020B0806030902050204" pitchFamily="34" charset="0"/>
                </a:rPr>
                <a:t>5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27A0C8B-45F6-4DFD-AA08-3D919FC45642}"/>
              </a:ext>
            </a:extLst>
          </p:cNvPr>
          <p:cNvSpPr txBox="1"/>
          <p:nvPr/>
        </p:nvSpPr>
        <p:spPr>
          <a:xfrm>
            <a:off x="2912949" y="481703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快捷键与通配符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D3203A29-C67E-497E-B831-E7E8E7D6D5CA}"/>
              </a:ext>
            </a:extLst>
          </p:cNvPr>
          <p:cNvSpPr txBox="1"/>
          <p:nvPr/>
        </p:nvSpPr>
        <p:spPr>
          <a:xfrm>
            <a:off x="2191317" y="2761316"/>
            <a:ext cx="46358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  </a:t>
            </a:r>
            <a:r>
              <a:rPr lang="en-US" altLang="zh-CN" sz="2400" dirty="0">
                <a:solidFill>
                  <a:srgbClr val="FEFEFE"/>
                </a:solidFill>
                <a:latin typeface="Impact" panose="020B0806030902050204" pitchFamily="34" charset="0"/>
              </a:rPr>
              <a:t>3</a:t>
            </a:r>
            <a:endParaRPr lang="en-US" altLang="zh-CN" dirty="0">
              <a:solidFill>
                <a:srgbClr val="FEFEFE"/>
              </a:solidFill>
              <a:latin typeface="Impact" panose="020B080603090205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D3DADC5E-5519-4E24-9E8D-5B7E4E6D7D11}"/>
              </a:ext>
            </a:extLst>
          </p:cNvPr>
          <p:cNvGrpSpPr/>
          <p:nvPr/>
        </p:nvGrpSpPr>
        <p:grpSpPr>
          <a:xfrm>
            <a:off x="2181731" y="4809113"/>
            <a:ext cx="535464" cy="492496"/>
            <a:chOff x="5485317" y="1096452"/>
            <a:chExt cx="726929" cy="6393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" name="圆角矩形 11">
              <a:extLst>
                <a:ext uri="{FF2B5EF4-FFF2-40B4-BE49-F238E27FC236}">
                  <a16:creationId xmlns:a16="http://schemas.microsoft.com/office/drawing/2014/main" xmlns="" id="{A11ACB73-99E2-46E5-9479-4B8A56854380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3FFFF78-E3EC-4FCB-966D-79C04C04723B}"/>
                </a:ext>
              </a:extLst>
            </p:cNvPr>
            <p:cNvSpPr txBox="1"/>
            <p:nvPr/>
          </p:nvSpPr>
          <p:spPr>
            <a:xfrm>
              <a:off x="5485317" y="1101635"/>
              <a:ext cx="631530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6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727A0C8B-45F6-4DFD-AA08-3D919FC45642}"/>
              </a:ext>
            </a:extLst>
          </p:cNvPr>
          <p:cNvSpPr txBox="1"/>
          <p:nvPr/>
        </p:nvSpPr>
        <p:spPr>
          <a:xfrm>
            <a:off x="2912949" y="2827346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分隔符、页眉、页脚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3DADC5E-5519-4E24-9E8D-5B7E4E6D7D11}"/>
              </a:ext>
            </a:extLst>
          </p:cNvPr>
          <p:cNvGrpSpPr/>
          <p:nvPr/>
        </p:nvGrpSpPr>
        <p:grpSpPr>
          <a:xfrm>
            <a:off x="2191317" y="5503167"/>
            <a:ext cx="535464" cy="492496"/>
            <a:chOff x="5485317" y="1096452"/>
            <a:chExt cx="726929" cy="6393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6" name="圆角矩形 11">
              <a:extLst>
                <a:ext uri="{FF2B5EF4-FFF2-40B4-BE49-F238E27FC236}">
                  <a16:creationId xmlns:a16="http://schemas.microsoft.com/office/drawing/2014/main" xmlns="" id="{A11ACB73-99E2-46E5-9479-4B8A56854380}"/>
                </a:ext>
              </a:extLst>
            </p:cNvPr>
            <p:cNvSpPr/>
            <p:nvPr/>
          </p:nvSpPr>
          <p:spPr>
            <a:xfrm>
              <a:off x="5572925" y="1096452"/>
              <a:ext cx="639321" cy="63932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A3FFFF78-E3EC-4FCB-966D-79C04C04723B}"/>
                </a:ext>
              </a:extLst>
            </p:cNvPr>
            <p:cNvSpPr txBox="1"/>
            <p:nvPr/>
          </p:nvSpPr>
          <p:spPr>
            <a:xfrm>
              <a:off x="5485317" y="1101635"/>
              <a:ext cx="570597" cy="5992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/>
                <a:t>  </a:t>
              </a:r>
              <a:r>
                <a:rPr lang="en-US" altLang="zh-CN" sz="24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7</a:t>
              </a:r>
              <a:endParaRPr lang="en-US" altLang="zh-CN" dirty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727A0C8B-45F6-4DFD-AA08-3D919FC45642}"/>
              </a:ext>
            </a:extLst>
          </p:cNvPr>
          <p:cNvSpPr txBox="1"/>
          <p:nvPr/>
        </p:nvSpPr>
        <p:spPr>
          <a:xfrm>
            <a:off x="2912949" y="5530901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制表符与缩进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42968" y="259666"/>
            <a:ext cx="3110169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 结</a:t>
            </a:r>
            <a:endParaRPr lang="en-US" altLang="zh-CN" sz="48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7876712" y="857250"/>
            <a:ext cx="1267287" cy="5143218"/>
            <a:chOff x="-1225538" y="0"/>
            <a:chExt cx="6409038" cy="51435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549231" y="2552196"/>
            <a:ext cx="381671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4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感谢</a:t>
            </a:r>
            <a:r>
              <a:rPr lang="zh-CN" altLang="en-US" sz="4400" b="1" cap="all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大家聆听！</a:t>
            </a:r>
            <a:endParaRPr lang="en-US" altLang="zh-CN" sz="4400" b="1" cap="all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9" name="原创设计师QQ598969553                 _15"/>
          <p:cNvSpPr/>
          <p:nvPr/>
        </p:nvSpPr>
        <p:spPr>
          <a:xfrm>
            <a:off x="3506952" y="2817598"/>
            <a:ext cx="2083802" cy="252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1961404" y="3197162"/>
            <a:ext cx="5990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2CB5ED0-11C4-4B1E-8572-2EA1A571EE7A}" type="datetime3">
              <a:rPr lang="en-US" altLang="zh-CN" sz="4800" b="1" cap="all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26 March 2020</a:t>
            </a:fld>
            <a:endParaRPr lang="zh-CN" altLang="en-US" sz="4800" b="1" cap="all" dirty="0">
              <a:solidFill>
                <a:schemeClr val="accent3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06BA6771-2368-4A01-B442-65F7D1C8C901}"/>
              </a:ext>
            </a:extLst>
          </p:cNvPr>
          <p:cNvGrpSpPr/>
          <p:nvPr/>
        </p:nvGrpSpPr>
        <p:grpSpPr>
          <a:xfrm rot="10800000" flipH="1">
            <a:off x="0" y="857532"/>
            <a:ext cx="1267287" cy="5143218"/>
            <a:chOff x="-1225538" y="0"/>
            <a:chExt cx="6409038" cy="5143500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98883902-029B-4654-80F1-776B6E80D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endParaRPr lang="zh-CN" altLang="en-US" sz="1279">
                <a:solidFill>
                  <a:prstClr val="black"/>
                </a:solidFill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392BAC7E-FBFF-4E21-9883-2E52CE11659E}"/>
                </a:ext>
              </a:extLst>
            </p:cNvPr>
            <p:cNvGrpSpPr/>
            <p:nvPr/>
          </p:nvGrpSpPr>
          <p:grpSpPr>
            <a:xfrm>
              <a:off x="-1225538" y="1419311"/>
              <a:ext cx="6409038" cy="2468018"/>
              <a:chOff x="-1225538" y="1440287"/>
              <a:chExt cx="6409038" cy="2052526"/>
            </a:xfrm>
          </p:grpSpPr>
          <p:sp>
            <p:nvSpPr>
              <p:cNvPr id="21" name="Rectangle 7">
                <a:extLst>
                  <a:ext uri="{FF2B5EF4-FFF2-40B4-BE49-F238E27FC236}">
                    <a16:creationId xmlns:a16="http://schemas.microsoft.com/office/drawing/2014/main" xmlns="" id="{D6123FCC-FB5A-465E-AA4C-730A7BA0F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25538" y="1440287"/>
                <a:ext cx="6409038" cy="17014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xmlns="" id="{5A462170-FC3B-4E41-AAB9-9C27CC960284}"/>
                  </a:ext>
                </a:extLst>
              </p:cNvPr>
              <p:cNvSpPr/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endParaRPr lang="zh-CN" altLang="en-US" sz="127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2087482" y="4093872"/>
            <a:ext cx="505158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cap="all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qianqinqu@bjtu.edu.cn</a:t>
            </a:r>
            <a:endParaRPr lang="en-US" altLang="zh-CN" sz="2800" b="1" cap="all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3097" y="363726"/>
            <a:ext cx="4692067" cy="711447"/>
            <a:chOff x="213097" y="363726"/>
            <a:chExt cx="4692067" cy="711447"/>
          </a:xfrm>
        </p:grpSpPr>
        <p:grpSp>
          <p:nvGrpSpPr>
            <p:cNvPr id="2" name="组合 1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38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635206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1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本科毕业论文格式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要求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98" y="1325766"/>
            <a:ext cx="3621392" cy="5147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79" y="1332805"/>
            <a:ext cx="3628085" cy="513420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22571" y="2552277"/>
            <a:ext cx="711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A66A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封面</a:t>
            </a:r>
            <a:endParaRPr lang="zh-CN" altLang="en-US" sz="2000" b="1" dirty="0">
              <a:solidFill>
                <a:srgbClr val="4A66A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3CF22414-CE43-4BEE-98DF-0ACCD54D52EA}"/>
              </a:ext>
            </a:extLst>
          </p:cNvPr>
          <p:cNvGrpSpPr/>
          <p:nvPr/>
        </p:nvGrpSpPr>
        <p:grpSpPr>
          <a:xfrm>
            <a:off x="4628437" y="2597750"/>
            <a:ext cx="394133" cy="278387"/>
            <a:chOff x="5758372" y="2313737"/>
            <a:chExt cx="525579" cy="371182"/>
          </a:xfrm>
          <a:solidFill>
            <a:srgbClr val="4A66AC"/>
          </a:solidFill>
        </p:grpSpPr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xmlns="" id="{6583D246-8F3A-410C-A447-993B2DF7788D}"/>
                </a:ext>
              </a:extLst>
            </p:cNvPr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xmlns="" id="{CC677F32-C03E-4F0F-97C5-7DA5EE120939}"/>
                </a:ext>
              </a:extLst>
            </p:cNvPr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D20402"/>
                </a:solidFill>
                <a:cs typeface="+mn-ea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6058400" y="2552277"/>
            <a:ext cx="204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A66A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版权使用授权书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592030" y="3105180"/>
            <a:ext cx="711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A66A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目录</a:t>
            </a:r>
            <a:endParaRPr lang="zh-CN" altLang="en-US" sz="2000" b="1" dirty="0">
              <a:solidFill>
                <a:srgbClr val="4A66A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303895" y="3105180"/>
            <a:ext cx="711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A66A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正文</a:t>
            </a:r>
            <a:endParaRPr lang="zh-CN" altLang="en-US" sz="2000" b="1" dirty="0">
              <a:solidFill>
                <a:srgbClr val="4A66A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022571" y="3643743"/>
            <a:ext cx="121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A66A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参考文献</a:t>
            </a:r>
            <a:endParaRPr lang="zh-CN" altLang="en-US" sz="2000" b="1" dirty="0">
              <a:solidFill>
                <a:srgbClr val="4A66A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303894" y="3643743"/>
            <a:ext cx="711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A66A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附录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31" y="1325765"/>
            <a:ext cx="3641474" cy="51475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069" y="1319418"/>
            <a:ext cx="3628085" cy="5147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8" y="1312721"/>
            <a:ext cx="3641474" cy="51542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28" y="1304177"/>
            <a:ext cx="3628085" cy="5140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30" y="1313065"/>
            <a:ext cx="3641474" cy="51475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657" y="1312721"/>
            <a:ext cx="3641474" cy="51542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783" y="1300829"/>
            <a:ext cx="3634779" cy="5147597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5022571" y="3109474"/>
            <a:ext cx="158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A66A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中英文摘要</a:t>
            </a:r>
            <a:endParaRPr lang="zh-CN" altLang="en-US" sz="2000" b="1" dirty="0">
              <a:solidFill>
                <a:srgbClr val="4A66A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412989" y="3658083"/>
            <a:ext cx="711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A66A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致谢</a:t>
            </a:r>
            <a:endParaRPr lang="zh-CN" altLang="en-US" sz="2000" b="1" dirty="0">
              <a:solidFill>
                <a:srgbClr val="4A66A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61761" y="534782"/>
            <a:ext cx="11079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内容要求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8" grpId="0"/>
      <p:bldP spid="49" grpId="0"/>
      <p:bldP spid="51" grpId="0"/>
      <p:bldP spid="52" grpId="0"/>
      <p:bldP spid="53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83" y="1267817"/>
            <a:ext cx="3675865" cy="52057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13097" y="363726"/>
            <a:ext cx="4692067" cy="711447"/>
            <a:chOff x="213097" y="363726"/>
            <a:chExt cx="4692067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635206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1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本科毕业论文格式要求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05802" y="1396721"/>
            <a:ext cx="2873829" cy="4925367"/>
            <a:chOff x="1205802" y="1396721"/>
            <a:chExt cx="2873829" cy="4925367"/>
          </a:xfrm>
        </p:grpSpPr>
        <p:sp>
          <p:nvSpPr>
            <p:cNvPr id="10" name="圆角矩形 9"/>
            <p:cNvSpPr/>
            <p:nvPr/>
          </p:nvSpPr>
          <p:spPr>
            <a:xfrm>
              <a:off x="1205802" y="1396721"/>
              <a:ext cx="2873829" cy="391886"/>
            </a:xfrm>
            <a:prstGeom prst="roundRect">
              <a:avLst/>
            </a:prstGeom>
            <a:noFill/>
            <a:ln w="38100">
              <a:solidFill>
                <a:srgbClr val="629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205802" y="5930202"/>
              <a:ext cx="2873829" cy="391886"/>
            </a:xfrm>
            <a:prstGeom prst="roundRect">
              <a:avLst/>
            </a:prstGeom>
            <a:noFill/>
            <a:ln w="38100">
              <a:solidFill>
                <a:srgbClr val="629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53885" y="1542781"/>
            <a:ext cx="262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页眉</a:t>
            </a:r>
            <a:endParaRPr lang="en-US" altLang="zh-CN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页脚（页码）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808703" y="2773345"/>
            <a:ext cx="2697064" cy="3700256"/>
            <a:chOff x="1808703" y="2773345"/>
            <a:chExt cx="2697064" cy="370025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079631" y="2773345"/>
              <a:ext cx="0" cy="1828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808703" y="5838092"/>
              <a:ext cx="16680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endCxn id="18" idx="2"/>
            </p:cNvCxnSpPr>
            <p:nvPr/>
          </p:nvCxnSpPr>
          <p:spPr>
            <a:xfrm>
              <a:off x="2642715" y="5838092"/>
              <a:ext cx="1" cy="635509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4079631" y="3687745"/>
              <a:ext cx="426136" cy="0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5751762" y="3345115"/>
            <a:ext cx="1642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4A66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页边距</a:t>
            </a:r>
            <a:endParaRPr lang="zh-CN" altLang="en-US" sz="3200" b="1" dirty="0">
              <a:solidFill>
                <a:srgbClr val="4A66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29771" y="3506875"/>
            <a:ext cx="1643574" cy="765349"/>
            <a:chOff x="1129771" y="3506875"/>
            <a:chExt cx="1643574" cy="765349"/>
          </a:xfrm>
        </p:grpSpPr>
        <p:sp>
          <p:nvSpPr>
            <p:cNvPr id="35" name="圆角矩形 34"/>
            <p:cNvSpPr/>
            <p:nvPr/>
          </p:nvSpPr>
          <p:spPr>
            <a:xfrm>
              <a:off x="1129771" y="3506875"/>
              <a:ext cx="1643574" cy="261257"/>
            </a:xfrm>
            <a:prstGeom prst="roundRect">
              <a:avLst/>
            </a:prstGeom>
            <a:solidFill>
              <a:srgbClr val="4A66AC">
                <a:alpha val="20000"/>
              </a:srgbClr>
            </a:solidFill>
            <a:ln>
              <a:solidFill>
                <a:srgbClr val="34497D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129771" y="4010967"/>
              <a:ext cx="1643574" cy="261257"/>
            </a:xfrm>
            <a:prstGeom prst="roundRect">
              <a:avLst/>
            </a:prstGeom>
            <a:solidFill>
              <a:srgbClr val="4A66AC">
                <a:alpha val="20000"/>
              </a:srgbClr>
            </a:solidFill>
            <a:ln>
              <a:solidFill>
                <a:srgbClr val="34497D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5527275" y="4852984"/>
            <a:ext cx="2240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字体、段落</a:t>
            </a:r>
            <a:endParaRPr lang="zh-CN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61761" y="534782"/>
            <a:ext cx="11079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格式要求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2310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692067" cy="711447"/>
            <a:chOff x="213097" y="363726"/>
            <a:chExt cx="4692067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3392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2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多级列表、样式、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目录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459742" y="534782"/>
            <a:ext cx="11079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多级</a:t>
            </a:r>
            <a:r>
              <a:rPr lang="zh-CN" altLang="en-US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列表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7" y="1258573"/>
            <a:ext cx="4242018" cy="51882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467" y="1178187"/>
            <a:ext cx="5745223" cy="5502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558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692067" cy="711447"/>
            <a:chOff x="213097" y="363726"/>
            <a:chExt cx="4692067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3392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2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多级列表、样式、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目录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767245" y="538718"/>
            <a:ext cx="18004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多级列表、样式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155371" y="5154804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不仅标题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、标题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、标题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可以设置成对应的样式，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正文、题注、公式也可以设置成样式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WindowsMediaPlayer1" r:id="rId2" imgW="5799240" imgH="3236760"/>
        </mc:Choice>
        <mc:Fallback>
          <p:control name="WindowsMediaPlayer1" r:id="rId2" imgW="5799240" imgH="3236760">
            <p:pic>
              <p:nvPicPr>
                <p:cNvPr id="10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67760" y="1586925"/>
                  <a:ext cx="5799137" cy="32369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37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692067" cy="711447"/>
            <a:chOff x="213097" y="363726"/>
            <a:chExt cx="4692067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3392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2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多级列表、样式、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目录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921407" y="538718"/>
            <a:ext cx="6463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WindowsMediaPlayer1" r:id="rId2" imgW="6622920" imgH="3911760"/>
        </mc:Choice>
        <mc:Fallback>
          <p:control name="WindowsMediaPlayer1" r:id="rId2" imgW="6622920" imgH="3911760">
            <p:pic>
              <p:nvPicPr>
                <p:cNvPr id="9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3425" y="1747838"/>
                  <a:ext cx="6621463" cy="39100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374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692067" cy="711447"/>
            <a:chOff x="213097" y="363726"/>
            <a:chExt cx="4692067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33929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2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多级列表、样式、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目录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921407" y="538718"/>
            <a:ext cx="6463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7" name="WindowsMediaPlayer1" r:id="rId2" imgW="6585120" imgH="4000680"/>
        </mc:Choice>
        <mc:Fallback>
          <p:control name="WindowsMediaPlayer1" r:id="rId2" imgW="6585120" imgH="4000680">
            <p:pic>
              <p:nvPicPr>
                <p:cNvPr id="8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4563" y="1677988"/>
                  <a:ext cx="6581775" cy="39989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13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97" y="363726"/>
            <a:ext cx="4332994" cy="711447"/>
            <a:chOff x="213097" y="363726"/>
            <a:chExt cx="4332994" cy="711447"/>
          </a:xfrm>
        </p:grpSpPr>
        <p:grpSp>
          <p:nvGrpSpPr>
            <p:cNvPr id="3" name="组合 2"/>
            <p:cNvGrpSpPr/>
            <p:nvPr/>
          </p:nvGrpSpPr>
          <p:grpSpPr>
            <a:xfrm>
              <a:off x="213097" y="363726"/>
              <a:ext cx="731448" cy="711447"/>
              <a:chOff x="213097" y="363726"/>
              <a:chExt cx="1287050" cy="1287050"/>
            </a:xfrm>
            <a:solidFill>
              <a:srgbClr val="0070C0"/>
            </a:solidFill>
          </p:grpSpPr>
          <p:sp>
            <p:nvSpPr>
              <p:cNvPr id="5" name="圆角矩形 10">
                <a:extLst>
                  <a:ext uri="{FF2B5EF4-FFF2-40B4-BE49-F238E27FC236}">
                    <a16:creationId xmlns:a16="http://schemas.microsoft.com/office/drawing/2014/main" xmlns="" id="{9AB76E7C-50EA-432B-9D44-CB25497CEF88}"/>
                  </a:ext>
                </a:extLst>
              </p:cNvPr>
              <p:cNvSpPr/>
              <p:nvPr/>
            </p:nvSpPr>
            <p:spPr>
              <a:xfrm>
                <a:off x="213097" y="363726"/>
                <a:ext cx="1287050" cy="1287050"/>
              </a:xfrm>
              <a:prstGeom prst="roundRect">
                <a:avLst>
                  <a:gd name="adj" fmla="val 13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391C5D0-F555-4C7E-92B4-463EDE691BAC}"/>
                  </a:ext>
                </a:extLst>
              </p:cNvPr>
              <p:cNvSpPr txBox="1"/>
              <p:nvPr/>
            </p:nvSpPr>
            <p:spPr>
              <a:xfrm>
                <a:off x="539019" y="422624"/>
                <a:ext cx="756494" cy="1169251"/>
              </a:xfrm>
              <a:prstGeom prst="rect">
                <a:avLst/>
              </a:prstGeom>
              <a:grp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 smtClean="0">
                    <a:solidFill>
                      <a:schemeClr val="bg1"/>
                    </a:solidFill>
                    <a:effectLst>
                      <a:outerShdw blurRad="63500" dist="635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mpact" panose="020B0806030902050204" pitchFamily="34" charset="0"/>
                  </a:rPr>
                  <a:t>3</a:t>
                </a:r>
                <a:endParaRPr lang="en-US" altLang="zh-CN" sz="3200" dirty="0"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06E5C0B-9006-43DF-9EE4-951F244C12DA}"/>
                </a:ext>
              </a:extLst>
            </p:cNvPr>
            <p:cNvSpPr txBox="1"/>
            <p:nvPr/>
          </p:nvSpPr>
          <p:spPr>
            <a:xfrm>
              <a:off x="1129771" y="45783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分隔符、页眉</a:t>
              </a:r>
              <a:r>
                <a:rPr lang="zh-CN" altLang="en-US" sz="2800" b="1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页脚</a:t>
              </a:r>
              <a:endParaRPr lang="zh-CN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86" y="1455912"/>
            <a:ext cx="2641736" cy="47500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圆角矩形 7"/>
          <p:cNvSpPr/>
          <p:nvPr/>
        </p:nvSpPr>
        <p:spPr>
          <a:xfrm>
            <a:off x="1129771" y="2240782"/>
            <a:ext cx="2085702" cy="1597688"/>
          </a:xfrm>
          <a:prstGeom prst="roundRect">
            <a:avLst/>
          </a:prstGeom>
          <a:noFill/>
          <a:ln w="38100">
            <a:solidFill>
              <a:srgbClr val="629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129771" y="4031062"/>
            <a:ext cx="2085702" cy="2174893"/>
          </a:xfrm>
          <a:prstGeom prst="roundRect">
            <a:avLst/>
          </a:prstGeom>
          <a:noFill/>
          <a:ln w="38100">
            <a:solidFill>
              <a:srgbClr val="629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84350" y="4031062"/>
            <a:ext cx="3542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分节符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463">
              <a:buClr>
                <a:schemeClr val="accent3">
                  <a:lumMod val="75000"/>
                </a:schemeClr>
              </a:buClr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纸张大小、纸张方向、页边距、页眉、页脚等需改变时，使用分节符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84351" y="2240782"/>
            <a:ext cx="3542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页符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463">
              <a:buClr>
                <a:schemeClr val="accent3">
                  <a:lumMod val="75000"/>
                </a:schemeClr>
              </a:buClr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格式没有任何改变，只是另起一页，使用分页符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1463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笑脸 12"/>
          <p:cNvSpPr/>
          <p:nvPr/>
        </p:nvSpPr>
        <p:spPr>
          <a:xfrm>
            <a:off x="2476191" y="2311019"/>
            <a:ext cx="361740" cy="340114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笑脸 13"/>
          <p:cNvSpPr/>
          <p:nvPr/>
        </p:nvSpPr>
        <p:spPr>
          <a:xfrm>
            <a:off x="2476191" y="4143267"/>
            <a:ext cx="361740" cy="340114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90575" y="531114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分隔符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91" y="5663718"/>
            <a:ext cx="4059534" cy="8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中新金桥">
  <a:themeElements>
    <a:clrScheme name="自定义 17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834</Words>
  <Application>Microsoft Office PowerPoint</Application>
  <PresentationFormat>全屏显示(4:3)</PresentationFormat>
  <Paragraphs>204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Calibri</vt:lpstr>
      <vt:lpstr>Impact</vt:lpstr>
      <vt:lpstr>arial</vt:lpstr>
      <vt:lpstr>Times New Roman</vt:lpstr>
      <vt:lpstr>微软雅黑</vt:lpstr>
      <vt:lpstr>Calibri Light</vt:lpstr>
      <vt:lpstr>微软雅黑</vt:lpstr>
      <vt:lpstr>宋体</vt:lpstr>
      <vt:lpstr>Wingdings</vt:lpstr>
      <vt:lpstr>arial</vt:lpstr>
      <vt:lpstr>Arial Unicode MS</vt:lpstr>
      <vt:lpstr>中新金桥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中新金桥</Manager>
  <Company>中新金桥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源素通-模板库</dc:subject>
  <dc:creator>中新金桥</dc:creator>
  <cp:lastModifiedBy>260248944@qq.com</cp:lastModifiedBy>
  <cp:revision>212</cp:revision>
  <dcterms:created xsi:type="dcterms:W3CDTF">2017-03-08T05:07:00Z</dcterms:created>
  <dcterms:modified xsi:type="dcterms:W3CDTF">2020-03-26T09:29:09Z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